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35"/>
  </p:notesMasterIdLst>
  <p:sldIdLst>
    <p:sldId id="257" r:id="rId2"/>
    <p:sldId id="258" r:id="rId3"/>
    <p:sldId id="259" r:id="rId4"/>
    <p:sldId id="294" r:id="rId5"/>
    <p:sldId id="264" r:id="rId6"/>
    <p:sldId id="265" r:id="rId7"/>
    <p:sldId id="298" r:id="rId8"/>
    <p:sldId id="270" r:id="rId9"/>
    <p:sldId id="289" r:id="rId10"/>
    <p:sldId id="274" r:id="rId11"/>
    <p:sldId id="275" r:id="rId12"/>
    <p:sldId id="277" r:id="rId13"/>
    <p:sldId id="266" r:id="rId14"/>
    <p:sldId id="297" r:id="rId15"/>
    <p:sldId id="295" r:id="rId16"/>
    <p:sldId id="296" r:id="rId17"/>
    <p:sldId id="301" r:id="rId18"/>
    <p:sldId id="268" r:id="rId19"/>
    <p:sldId id="269" r:id="rId20"/>
    <p:sldId id="271" r:id="rId21"/>
    <p:sldId id="272" r:id="rId22"/>
    <p:sldId id="279" r:id="rId23"/>
    <p:sldId id="280" r:id="rId24"/>
    <p:sldId id="281" r:id="rId25"/>
    <p:sldId id="282" r:id="rId26"/>
    <p:sldId id="283" r:id="rId27"/>
    <p:sldId id="284" r:id="rId28"/>
    <p:sldId id="285" r:id="rId29"/>
    <p:sldId id="286" r:id="rId30"/>
    <p:sldId id="287" r:id="rId31"/>
    <p:sldId id="288" r:id="rId32"/>
    <p:sldId id="292"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1F5"/>
    <a:srgbClr val="F3FC9E"/>
    <a:srgbClr val="FFF5FE"/>
    <a:srgbClr val="FDA5EC"/>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C51577-0B39-4275-8826-70353023642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42DCD0F-9371-4301-9FDF-1801C6FD4C37}">
      <dgm:prSet/>
      <dgm:spPr/>
      <dgm:t>
        <a:bodyPr/>
        <a:lstStyle/>
        <a:p>
          <a:r>
            <a:rPr lang="en-US" dirty="0">
              <a:latin typeface="Time new roman"/>
            </a:rPr>
            <a:t>At present, machine learning technology is widely used in many health care applications. </a:t>
          </a:r>
        </a:p>
      </dgm:t>
    </dgm:pt>
    <dgm:pt modelId="{B061C42A-39E7-4F5A-9F40-C8CA196942E3}" type="parTrans" cxnId="{AB698714-EDBD-4304-953B-D8FAFF93B803}">
      <dgm:prSet/>
      <dgm:spPr/>
      <dgm:t>
        <a:bodyPr/>
        <a:lstStyle/>
        <a:p>
          <a:endParaRPr lang="en-US"/>
        </a:p>
      </dgm:t>
    </dgm:pt>
    <dgm:pt modelId="{FE622921-3BDC-463A-8F00-5984836548B2}" type="sibTrans" cxnId="{AB698714-EDBD-4304-953B-D8FAFF93B803}">
      <dgm:prSet/>
      <dgm:spPr/>
      <dgm:t>
        <a:bodyPr/>
        <a:lstStyle/>
        <a:p>
          <a:endParaRPr lang="en-US"/>
        </a:p>
      </dgm:t>
    </dgm:pt>
    <dgm:pt modelId="{EAB9E8EF-1039-4835-AFBF-6EDF332E4C43}">
      <dgm:prSet/>
      <dgm:spPr/>
      <dgm:t>
        <a:bodyPr/>
        <a:lstStyle/>
        <a:p>
          <a:r>
            <a:rPr lang="en-US" dirty="0">
              <a:latin typeface="Time new roman"/>
            </a:rPr>
            <a:t>The main problem - Selection a proper machine learning model which gives better results in predicting/detecting.</a:t>
          </a:r>
        </a:p>
      </dgm:t>
    </dgm:pt>
    <dgm:pt modelId="{7AA38E5B-A6EE-43BD-9B95-F7CC2983998D}" type="parTrans" cxnId="{9ED99277-17FA-41ED-AADB-AEF7F738DEF4}">
      <dgm:prSet/>
      <dgm:spPr/>
      <dgm:t>
        <a:bodyPr/>
        <a:lstStyle/>
        <a:p>
          <a:endParaRPr lang="en-US"/>
        </a:p>
      </dgm:t>
    </dgm:pt>
    <dgm:pt modelId="{C4BB7C13-515E-426E-858E-D7DD1317F5E3}" type="sibTrans" cxnId="{9ED99277-17FA-41ED-AADB-AEF7F738DEF4}">
      <dgm:prSet/>
      <dgm:spPr/>
      <dgm:t>
        <a:bodyPr/>
        <a:lstStyle/>
        <a:p>
          <a:endParaRPr lang="en-US"/>
        </a:p>
      </dgm:t>
    </dgm:pt>
    <dgm:pt modelId="{E18AD2D7-4313-4695-A3CD-9B6F1AC5FEA5}">
      <dgm:prSet/>
      <dgm:spPr/>
      <dgm:t>
        <a:bodyPr/>
        <a:lstStyle/>
        <a:p>
          <a:r>
            <a:rPr lang="en-US" dirty="0">
              <a:latin typeface="Time new roman"/>
            </a:rPr>
            <a:t>In real time analyzing a huge amount of data is a mountain task – Machine learning technique is the suitable solution.</a:t>
          </a:r>
        </a:p>
      </dgm:t>
    </dgm:pt>
    <dgm:pt modelId="{93AE656D-4E52-4E3D-B713-A1127233D1AC}" type="parTrans" cxnId="{17C8A944-EBC0-4475-A21A-8F659620D75A}">
      <dgm:prSet/>
      <dgm:spPr/>
      <dgm:t>
        <a:bodyPr/>
        <a:lstStyle/>
        <a:p>
          <a:endParaRPr lang="en-US"/>
        </a:p>
      </dgm:t>
    </dgm:pt>
    <dgm:pt modelId="{79DBE7FF-4B4A-4DEF-A3D4-5331202C38B0}" type="sibTrans" cxnId="{17C8A944-EBC0-4475-A21A-8F659620D75A}">
      <dgm:prSet/>
      <dgm:spPr/>
      <dgm:t>
        <a:bodyPr/>
        <a:lstStyle/>
        <a:p>
          <a:endParaRPr lang="en-US"/>
        </a:p>
      </dgm:t>
    </dgm:pt>
    <dgm:pt modelId="{A3292A50-950E-4AE7-B508-370641CBB3AD}">
      <dgm:prSet/>
      <dgm:spPr/>
      <dgm:t>
        <a:bodyPr/>
        <a:lstStyle/>
        <a:p>
          <a:r>
            <a:rPr lang="en-US" dirty="0">
              <a:latin typeface="Time new roman"/>
            </a:rPr>
            <a:t>It is more flexible, easily configurable, easy to understand and implement.</a:t>
          </a:r>
        </a:p>
      </dgm:t>
    </dgm:pt>
    <dgm:pt modelId="{1D0708C6-024F-4164-B373-72AECDC6436B}" type="parTrans" cxnId="{46467A0E-0B87-4EE2-BA2B-2A7086911F62}">
      <dgm:prSet/>
      <dgm:spPr/>
      <dgm:t>
        <a:bodyPr/>
        <a:lstStyle/>
        <a:p>
          <a:endParaRPr lang="en-US"/>
        </a:p>
      </dgm:t>
    </dgm:pt>
    <dgm:pt modelId="{C9C35A00-0CE7-4353-B180-2A176B04A636}" type="sibTrans" cxnId="{46467A0E-0B87-4EE2-BA2B-2A7086911F62}">
      <dgm:prSet/>
      <dgm:spPr/>
      <dgm:t>
        <a:bodyPr/>
        <a:lstStyle/>
        <a:p>
          <a:endParaRPr lang="en-US"/>
        </a:p>
      </dgm:t>
    </dgm:pt>
    <dgm:pt modelId="{31C0A4E0-D50F-41C8-83F1-D3071DA21537}">
      <dgm:prSet/>
      <dgm:spPr/>
      <dgm:t>
        <a:bodyPr/>
        <a:lstStyle/>
        <a:p>
          <a:r>
            <a:rPr lang="en-US" dirty="0">
              <a:latin typeface="Time new roman"/>
            </a:rPr>
            <a:t>In those situation machine learning environment provides the best results.</a:t>
          </a:r>
        </a:p>
      </dgm:t>
    </dgm:pt>
    <dgm:pt modelId="{6487F692-F888-4D25-8A6D-B62436AFE2D1}" type="parTrans" cxnId="{F366EAF7-1399-4673-8DF9-49211AA0453D}">
      <dgm:prSet/>
      <dgm:spPr/>
      <dgm:t>
        <a:bodyPr/>
        <a:lstStyle/>
        <a:p>
          <a:endParaRPr lang="en-US"/>
        </a:p>
      </dgm:t>
    </dgm:pt>
    <dgm:pt modelId="{2968A002-882F-4158-9C0C-6B676F772191}" type="sibTrans" cxnId="{F366EAF7-1399-4673-8DF9-49211AA0453D}">
      <dgm:prSet/>
      <dgm:spPr/>
      <dgm:t>
        <a:bodyPr/>
        <a:lstStyle/>
        <a:p>
          <a:endParaRPr lang="en-US"/>
        </a:p>
      </dgm:t>
    </dgm:pt>
    <dgm:pt modelId="{B6D9430E-CB14-4CF8-BAD8-EA9CBBCE7547}">
      <dgm:prSet/>
      <dgm:spPr/>
      <dgm:t>
        <a:bodyPr/>
        <a:lstStyle/>
        <a:p>
          <a:r>
            <a:rPr lang="en-US" dirty="0">
              <a:latin typeface="Time new roman"/>
            </a:rPr>
            <a:t>The main moto is to detect whether the patient is diabetic or non diabetic.</a:t>
          </a:r>
        </a:p>
      </dgm:t>
    </dgm:pt>
    <dgm:pt modelId="{E2AB704E-E2B8-4009-8927-7662E8AD2590}" type="parTrans" cxnId="{F3C70317-042F-4C3F-8EB7-E64E5ABA0DCE}">
      <dgm:prSet/>
      <dgm:spPr/>
      <dgm:t>
        <a:bodyPr/>
        <a:lstStyle/>
        <a:p>
          <a:endParaRPr lang="en-US"/>
        </a:p>
      </dgm:t>
    </dgm:pt>
    <dgm:pt modelId="{8DC0E62D-980C-4198-95A3-DD4DE069D8E8}" type="sibTrans" cxnId="{F3C70317-042F-4C3F-8EB7-E64E5ABA0DCE}">
      <dgm:prSet/>
      <dgm:spPr/>
      <dgm:t>
        <a:bodyPr/>
        <a:lstStyle/>
        <a:p>
          <a:endParaRPr lang="en-US"/>
        </a:p>
      </dgm:t>
    </dgm:pt>
    <dgm:pt modelId="{9DBB4C29-879D-4AF6-A2A7-0F31ED1985D9}">
      <dgm:prSet/>
      <dgm:spPr/>
      <dgm:t>
        <a:bodyPr/>
        <a:lstStyle/>
        <a:p>
          <a:r>
            <a:rPr lang="en-US" dirty="0">
              <a:latin typeface="Time new roman"/>
            </a:rPr>
            <a:t>The detecting is done by using optimization techniques like randomized search cv and nature inspired algorithms and also used to enhance the classifiers performance.</a:t>
          </a:r>
        </a:p>
      </dgm:t>
    </dgm:pt>
    <dgm:pt modelId="{233FA998-28A8-4D0E-937B-2FB9FF60605D}" type="parTrans" cxnId="{28990F7A-EACE-4571-875D-6239BE46DA94}">
      <dgm:prSet/>
      <dgm:spPr/>
      <dgm:t>
        <a:bodyPr/>
        <a:lstStyle/>
        <a:p>
          <a:endParaRPr lang="en-US"/>
        </a:p>
      </dgm:t>
    </dgm:pt>
    <dgm:pt modelId="{DF1A72C6-B274-4737-A6AB-3006179C1C31}" type="sibTrans" cxnId="{28990F7A-EACE-4571-875D-6239BE46DA94}">
      <dgm:prSet/>
      <dgm:spPr/>
      <dgm:t>
        <a:bodyPr/>
        <a:lstStyle/>
        <a:p>
          <a:endParaRPr lang="en-US"/>
        </a:p>
      </dgm:t>
    </dgm:pt>
    <dgm:pt modelId="{E75F2111-8187-4C26-B71C-E090670C1EB6}">
      <dgm:prSet custT="1"/>
      <dgm:spPr/>
      <dgm:t>
        <a:bodyPr/>
        <a:lstStyle/>
        <a:p>
          <a:r>
            <a:rPr lang="en-US" sz="1500" dirty="0">
              <a:latin typeface="Time new roman"/>
            </a:rPr>
            <a:t>These features pave a way as a motivation to carry out the project.</a:t>
          </a:r>
        </a:p>
      </dgm:t>
    </dgm:pt>
    <dgm:pt modelId="{4B9CF9CB-8DDC-422A-995E-0CDA458C9F54}" type="parTrans" cxnId="{4778DD4D-39E6-437A-8DE7-0AA5F7F617F0}">
      <dgm:prSet/>
      <dgm:spPr/>
      <dgm:t>
        <a:bodyPr/>
        <a:lstStyle/>
        <a:p>
          <a:endParaRPr lang="en-US"/>
        </a:p>
      </dgm:t>
    </dgm:pt>
    <dgm:pt modelId="{E9738DE8-F9F9-4727-BBF2-E8ECED95EEB3}" type="sibTrans" cxnId="{4778DD4D-39E6-437A-8DE7-0AA5F7F617F0}">
      <dgm:prSet/>
      <dgm:spPr/>
      <dgm:t>
        <a:bodyPr/>
        <a:lstStyle/>
        <a:p>
          <a:endParaRPr lang="en-US"/>
        </a:p>
      </dgm:t>
    </dgm:pt>
    <dgm:pt modelId="{B7FED10F-5245-4C9E-8EBA-6EB848E717EB}" type="pres">
      <dgm:prSet presAssocID="{CCC51577-0B39-4275-8826-70353023642A}" presName="vert0" presStyleCnt="0">
        <dgm:presLayoutVars>
          <dgm:dir/>
          <dgm:animOne val="branch"/>
          <dgm:animLvl val="lvl"/>
        </dgm:presLayoutVars>
      </dgm:prSet>
      <dgm:spPr/>
    </dgm:pt>
    <dgm:pt modelId="{C61F0A1E-B05F-489D-90E6-F322D898A259}" type="pres">
      <dgm:prSet presAssocID="{C42DCD0F-9371-4301-9FDF-1801C6FD4C37}" presName="thickLine" presStyleLbl="alignNode1" presStyleIdx="0" presStyleCnt="8"/>
      <dgm:spPr/>
    </dgm:pt>
    <dgm:pt modelId="{7EBBF4C1-F3A0-43B5-9067-A07551584A17}" type="pres">
      <dgm:prSet presAssocID="{C42DCD0F-9371-4301-9FDF-1801C6FD4C37}" presName="horz1" presStyleCnt="0"/>
      <dgm:spPr/>
    </dgm:pt>
    <dgm:pt modelId="{984DDD78-9B7E-4A5D-8BDB-477F48AA2610}" type="pres">
      <dgm:prSet presAssocID="{C42DCD0F-9371-4301-9FDF-1801C6FD4C37}" presName="tx1" presStyleLbl="revTx" presStyleIdx="0" presStyleCnt="8"/>
      <dgm:spPr/>
    </dgm:pt>
    <dgm:pt modelId="{10D9DF60-A074-4130-9829-ED3FB5F9B6BB}" type="pres">
      <dgm:prSet presAssocID="{C42DCD0F-9371-4301-9FDF-1801C6FD4C37}" presName="vert1" presStyleCnt="0"/>
      <dgm:spPr/>
    </dgm:pt>
    <dgm:pt modelId="{2D0B366E-ABFF-407A-B55E-A699C38DB424}" type="pres">
      <dgm:prSet presAssocID="{EAB9E8EF-1039-4835-AFBF-6EDF332E4C43}" presName="thickLine" presStyleLbl="alignNode1" presStyleIdx="1" presStyleCnt="8"/>
      <dgm:spPr/>
    </dgm:pt>
    <dgm:pt modelId="{E505B775-6EE2-405F-A204-0FFC67778E91}" type="pres">
      <dgm:prSet presAssocID="{EAB9E8EF-1039-4835-AFBF-6EDF332E4C43}" presName="horz1" presStyleCnt="0"/>
      <dgm:spPr/>
    </dgm:pt>
    <dgm:pt modelId="{D97CFEEC-0B1C-4642-92B0-72F5D6DA6337}" type="pres">
      <dgm:prSet presAssocID="{EAB9E8EF-1039-4835-AFBF-6EDF332E4C43}" presName="tx1" presStyleLbl="revTx" presStyleIdx="1" presStyleCnt="8"/>
      <dgm:spPr/>
    </dgm:pt>
    <dgm:pt modelId="{CD07E51B-F69D-4AA8-AFF9-1D2F7FA048B1}" type="pres">
      <dgm:prSet presAssocID="{EAB9E8EF-1039-4835-AFBF-6EDF332E4C43}" presName="vert1" presStyleCnt="0"/>
      <dgm:spPr/>
    </dgm:pt>
    <dgm:pt modelId="{2E2CA01D-6922-4AAF-A7B1-FB92B8A1D8D2}" type="pres">
      <dgm:prSet presAssocID="{E18AD2D7-4313-4695-A3CD-9B6F1AC5FEA5}" presName="thickLine" presStyleLbl="alignNode1" presStyleIdx="2" presStyleCnt="8"/>
      <dgm:spPr/>
    </dgm:pt>
    <dgm:pt modelId="{B5352823-E97D-4A76-9889-020C61D85CBC}" type="pres">
      <dgm:prSet presAssocID="{E18AD2D7-4313-4695-A3CD-9B6F1AC5FEA5}" presName="horz1" presStyleCnt="0"/>
      <dgm:spPr/>
    </dgm:pt>
    <dgm:pt modelId="{77E4CAB7-D418-4476-BBEF-7419F7014C70}" type="pres">
      <dgm:prSet presAssocID="{E18AD2D7-4313-4695-A3CD-9B6F1AC5FEA5}" presName="tx1" presStyleLbl="revTx" presStyleIdx="2" presStyleCnt="8"/>
      <dgm:spPr/>
    </dgm:pt>
    <dgm:pt modelId="{13268F2F-534B-4AD1-96D0-A62E7FE0C4F0}" type="pres">
      <dgm:prSet presAssocID="{E18AD2D7-4313-4695-A3CD-9B6F1AC5FEA5}" presName="vert1" presStyleCnt="0"/>
      <dgm:spPr/>
    </dgm:pt>
    <dgm:pt modelId="{BF36E1BA-E430-4A6D-A3AB-ECB8DD991409}" type="pres">
      <dgm:prSet presAssocID="{A3292A50-950E-4AE7-B508-370641CBB3AD}" presName="thickLine" presStyleLbl="alignNode1" presStyleIdx="3" presStyleCnt="8"/>
      <dgm:spPr/>
    </dgm:pt>
    <dgm:pt modelId="{F2A489DD-FE70-4ACE-99CC-180C88987375}" type="pres">
      <dgm:prSet presAssocID="{A3292A50-950E-4AE7-B508-370641CBB3AD}" presName="horz1" presStyleCnt="0"/>
      <dgm:spPr/>
    </dgm:pt>
    <dgm:pt modelId="{88E4ABC4-1399-4FD2-A1FB-7ED38F1D1034}" type="pres">
      <dgm:prSet presAssocID="{A3292A50-950E-4AE7-B508-370641CBB3AD}" presName="tx1" presStyleLbl="revTx" presStyleIdx="3" presStyleCnt="8"/>
      <dgm:spPr/>
    </dgm:pt>
    <dgm:pt modelId="{645C7B55-D746-4901-8B7F-2F954ACE9C75}" type="pres">
      <dgm:prSet presAssocID="{A3292A50-950E-4AE7-B508-370641CBB3AD}" presName="vert1" presStyleCnt="0"/>
      <dgm:spPr/>
    </dgm:pt>
    <dgm:pt modelId="{12CCBF3C-9351-4888-AFD5-5770DCB7BB9A}" type="pres">
      <dgm:prSet presAssocID="{31C0A4E0-D50F-41C8-83F1-D3071DA21537}" presName="thickLine" presStyleLbl="alignNode1" presStyleIdx="4" presStyleCnt="8"/>
      <dgm:spPr/>
    </dgm:pt>
    <dgm:pt modelId="{3BE3FDA6-017B-4756-8228-FAB6A819E9D8}" type="pres">
      <dgm:prSet presAssocID="{31C0A4E0-D50F-41C8-83F1-D3071DA21537}" presName="horz1" presStyleCnt="0"/>
      <dgm:spPr/>
    </dgm:pt>
    <dgm:pt modelId="{8258457F-6647-4529-88ED-B7518FF2BD5D}" type="pres">
      <dgm:prSet presAssocID="{31C0A4E0-D50F-41C8-83F1-D3071DA21537}" presName="tx1" presStyleLbl="revTx" presStyleIdx="4" presStyleCnt="8"/>
      <dgm:spPr/>
    </dgm:pt>
    <dgm:pt modelId="{5C24FCD5-419F-406A-8268-F23C3F5A5235}" type="pres">
      <dgm:prSet presAssocID="{31C0A4E0-D50F-41C8-83F1-D3071DA21537}" presName="vert1" presStyleCnt="0"/>
      <dgm:spPr/>
    </dgm:pt>
    <dgm:pt modelId="{EEB40EA1-2D81-4335-975D-78DD3A4DC60F}" type="pres">
      <dgm:prSet presAssocID="{B6D9430E-CB14-4CF8-BAD8-EA9CBBCE7547}" presName="thickLine" presStyleLbl="alignNode1" presStyleIdx="5" presStyleCnt="8"/>
      <dgm:spPr/>
    </dgm:pt>
    <dgm:pt modelId="{75F797EF-5491-42CC-BF2B-79265CD32F26}" type="pres">
      <dgm:prSet presAssocID="{B6D9430E-CB14-4CF8-BAD8-EA9CBBCE7547}" presName="horz1" presStyleCnt="0"/>
      <dgm:spPr/>
    </dgm:pt>
    <dgm:pt modelId="{DBFBA6B7-D60B-416E-88F0-83E598003500}" type="pres">
      <dgm:prSet presAssocID="{B6D9430E-CB14-4CF8-BAD8-EA9CBBCE7547}" presName="tx1" presStyleLbl="revTx" presStyleIdx="5" presStyleCnt="8"/>
      <dgm:spPr/>
    </dgm:pt>
    <dgm:pt modelId="{CABF755E-2E57-45CF-AD82-618F8ED10B55}" type="pres">
      <dgm:prSet presAssocID="{B6D9430E-CB14-4CF8-BAD8-EA9CBBCE7547}" presName="vert1" presStyleCnt="0"/>
      <dgm:spPr/>
    </dgm:pt>
    <dgm:pt modelId="{77A6AFAA-DF59-41E8-9DA0-A02661CC1E0F}" type="pres">
      <dgm:prSet presAssocID="{9DBB4C29-879D-4AF6-A2A7-0F31ED1985D9}" presName="thickLine" presStyleLbl="alignNode1" presStyleIdx="6" presStyleCnt="8"/>
      <dgm:spPr/>
    </dgm:pt>
    <dgm:pt modelId="{81F783EF-EB54-42FE-8143-B3EE0C119EA4}" type="pres">
      <dgm:prSet presAssocID="{9DBB4C29-879D-4AF6-A2A7-0F31ED1985D9}" presName="horz1" presStyleCnt="0"/>
      <dgm:spPr/>
    </dgm:pt>
    <dgm:pt modelId="{3E65D003-5396-44FA-8B37-80AB65AFBFE8}" type="pres">
      <dgm:prSet presAssocID="{9DBB4C29-879D-4AF6-A2A7-0F31ED1985D9}" presName="tx1" presStyleLbl="revTx" presStyleIdx="6" presStyleCnt="8"/>
      <dgm:spPr/>
    </dgm:pt>
    <dgm:pt modelId="{A5C6D20E-D07B-4044-BB59-19BCA5221BA2}" type="pres">
      <dgm:prSet presAssocID="{9DBB4C29-879D-4AF6-A2A7-0F31ED1985D9}" presName="vert1" presStyleCnt="0"/>
      <dgm:spPr/>
    </dgm:pt>
    <dgm:pt modelId="{FF70858B-5B40-466A-B4E3-E720C45630EF}" type="pres">
      <dgm:prSet presAssocID="{E75F2111-8187-4C26-B71C-E090670C1EB6}" presName="thickLine" presStyleLbl="alignNode1" presStyleIdx="7" presStyleCnt="8"/>
      <dgm:spPr/>
    </dgm:pt>
    <dgm:pt modelId="{617FAB04-E3AA-4373-8E43-A91EC95B0DB8}" type="pres">
      <dgm:prSet presAssocID="{E75F2111-8187-4C26-B71C-E090670C1EB6}" presName="horz1" presStyleCnt="0"/>
      <dgm:spPr/>
    </dgm:pt>
    <dgm:pt modelId="{FC07CAB5-4893-418B-A7DA-D71B466A7320}" type="pres">
      <dgm:prSet presAssocID="{E75F2111-8187-4C26-B71C-E090670C1EB6}" presName="tx1" presStyleLbl="revTx" presStyleIdx="7" presStyleCnt="8"/>
      <dgm:spPr/>
    </dgm:pt>
    <dgm:pt modelId="{1C7F3A01-A6F6-415D-B61C-FCE3CEAA119A}" type="pres">
      <dgm:prSet presAssocID="{E75F2111-8187-4C26-B71C-E090670C1EB6}" presName="vert1" presStyleCnt="0"/>
      <dgm:spPr/>
    </dgm:pt>
  </dgm:ptLst>
  <dgm:cxnLst>
    <dgm:cxn modelId="{606ED70D-8981-4E33-9E05-C3C465471154}" type="presOf" srcId="{31C0A4E0-D50F-41C8-83F1-D3071DA21537}" destId="{8258457F-6647-4529-88ED-B7518FF2BD5D}" srcOrd="0" destOrd="0" presId="urn:microsoft.com/office/officeart/2008/layout/LinedList"/>
    <dgm:cxn modelId="{46467A0E-0B87-4EE2-BA2B-2A7086911F62}" srcId="{CCC51577-0B39-4275-8826-70353023642A}" destId="{A3292A50-950E-4AE7-B508-370641CBB3AD}" srcOrd="3" destOrd="0" parTransId="{1D0708C6-024F-4164-B373-72AECDC6436B}" sibTransId="{C9C35A00-0CE7-4353-B180-2A176B04A636}"/>
    <dgm:cxn modelId="{C7A93011-6037-4EB1-95CA-D65FE99FB9E9}" type="presOf" srcId="{A3292A50-950E-4AE7-B508-370641CBB3AD}" destId="{88E4ABC4-1399-4FD2-A1FB-7ED38F1D1034}" srcOrd="0" destOrd="0" presId="urn:microsoft.com/office/officeart/2008/layout/LinedList"/>
    <dgm:cxn modelId="{AB698714-EDBD-4304-953B-D8FAFF93B803}" srcId="{CCC51577-0B39-4275-8826-70353023642A}" destId="{C42DCD0F-9371-4301-9FDF-1801C6FD4C37}" srcOrd="0" destOrd="0" parTransId="{B061C42A-39E7-4F5A-9F40-C8CA196942E3}" sibTransId="{FE622921-3BDC-463A-8F00-5984836548B2}"/>
    <dgm:cxn modelId="{F3C70317-042F-4C3F-8EB7-E64E5ABA0DCE}" srcId="{CCC51577-0B39-4275-8826-70353023642A}" destId="{B6D9430E-CB14-4CF8-BAD8-EA9CBBCE7547}" srcOrd="5" destOrd="0" parTransId="{E2AB704E-E2B8-4009-8927-7662E8AD2590}" sibTransId="{8DC0E62D-980C-4198-95A3-DD4DE069D8E8}"/>
    <dgm:cxn modelId="{E2C15F1E-7CC8-4661-A85C-9C7530C7689A}" type="presOf" srcId="{C42DCD0F-9371-4301-9FDF-1801C6FD4C37}" destId="{984DDD78-9B7E-4A5D-8BDB-477F48AA2610}" srcOrd="0" destOrd="0" presId="urn:microsoft.com/office/officeart/2008/layout/LinedList"/>
    <dgm:cxn modelId="{C7B38F32-38E9-4667-A1B9-492FE78758CC}" type="presOf" srcId="{CCC51577-0B39-4275-8826-70353023642A}" destId="{B7FED10F-5245-4C9E-8EBA-6EB848E717EB}" srcOrd="0" destOrd="0" presId="urn:microsoft.com/office/officeart/2008/layout/LinedList"/>
    <dgm:cxn modelId="{17C8A944-EBC0-4475-A21A-8F659620D75A}" srcId="{CCC51577-0B39-4275-8826-70353023642A}" destId="{E18AD2D7-4313-4695-A3CD-9B6F1AC5FEA5}" srcOrd="2" destOrd="0" parTransId="{93AE656D-4E52-4E3D-B713-A1127233D1AC}" sibTransId="{79DBE7FF-4B4A-4DEF-A3D4-5331202C38B0}"/>
    <dgm:cxn modelId="{4778DD4D-39E6-437A-8DE7-0AA5F7F617F0}" srcId="{CCC51577-0B39-4275-8826-70353023642A}" destId="{E75F2111-8187-4C26-B71C-E090670C1EB6}" srcOrd="7" destOrd="0" parTransId="{4B9CF9CB-8DDC-422A-995E-0CDA458C9F54}" sibTransId="{E9738DE8-F9F9-4727-BBF2-E8ECED95EEB3}"/>
    <dgm:cxn modelId="{9ED99277-17FA-41ED-AADB-AEF7F738DEF4}" srcId="{CCC51577-0B39-4275-8826-70353023642A}" destId="{EAB9E8EF-1039-4835-AFBF-6EDF332E4C43}" srcOrd="1" destOrd="0" parTransId="{7AA38E5B-A6EE-43BD-9B95-F7CC2983998D}" sibTransId="{C4BB7C13-515E-426E-858E-D7DD1317F5E3}"/>
    <dgm:cxn modelId="{28990F7A-EACE-4571-875D-6239BE46DA94}" srcId="{CCC51577-0B39-4275-8826-70353023642A}" destId="{9DBB4C29-879D-4AF6-A2A7-0F31ED1985D9}" srcOrd="6" destOrd="0" parTransId="{233FA998-28A8-4D0E-937B-2FB9FF60605D}" sibTransId="{DF1A72C6-B274-4737-A6AB-3006179C1C31}"/>
    <dgm:cxn modelId="{03EC698F-F4DA-48C5-B931-696189960F85}" type="presOf" srcId="{9DBB4C29-879D-4AF6-A2A7-0F31ED1985D9}" destId="{3E65D003-5396-44FA-8B37-80AB65AFBFE8}" srcOrd="0" destOrd="0" presId="urn:microsoft.com/office/officeart/2008/layout/LinedList"/>
    <dgm:cxn modelId="{CA8D4BB4-0760-4789-BDCF-7656AB793F17}" type="presOf" srcId="{E75F2111-8187-4C26-B71C-E090670C1EB6}" destId="{FC07CAB5-4893-418B-A7DA-D71B466A7320}" srcOrd="0" destOrd="0" presId="urn:microsoft.com/office/officeart/2008/layout/LinedList"/>
    <dgm:cxn modelId="{DEBE18BC-5551-4573-94DF-D1173BBB5E1D}" type="presOf" srcId="{B6D9430E-CB14-4CF8-BAD8-EA9CBBCE7547}" destId="{DBFBA6B7-D60B-416E-88F0-83E598003500}" srcOrd="0" destOrd="0" presId="urn:microsoft.com/office/officeart/2008/layout/LinedList"/>
    <dgm:cxn modelId="{9F521EF2-EBD4-441D-8CED-A2D1B7D73BFF}" type="presOf" srcId="{E18AD2D7-4313-4695-A3CD-9B6F1AC5FEA5}" destId="{77E4CAB7-D418-4476-BBEF-7419F7014C70}" srcOrd="0" destOrd="0" presId="urn:microsoft.com/office/officeart/2008/layout/LinedList"/>
    <dgm:cxn modelId="{F366EAF7-1399-4673-8DF9-49211AA0453D}" srcId="{CCC51577-0B39-4275-8826-70353023642A}" destId="{31C0A4E0-D50F-41C8-83F1-D3071DA21537}" srcOrd="4" destOrd="0" parTransId="{6487F692-F888-4D25-8A6D-B62436AFE2D1}" sibTransId="{2968A002-882F-4158-9C0C-6B676F772191}"/>
    <dgm:cxn modelId="{45BA5BFA-FCC8-49CA-B54B-ABD30E9FF706}" type="presOf" srcId="{EAB9E8EF-1039-4835-AFBF-6EDF332E4C43}" destId="{D97CFEEC-0B1C-4642-92B0-72F5D6DA6337}" srcOrd="0" destOrd="0" presId="urn:microsoft.com/office/officeart/2008/layout/LinedList"/>
    <dgm:cxn modelId="{751C02A8-983E-4A1C-9603-93FBC6DC5C0B}" type="presParOf" srcId="{B7FED10F-5245-4C9E-8EBA-6EB848E717EB}" destId="{C61F0A1E-B05F-489D-90E6-F322D898A259}" srcOrd="0" destOrd="0" presId="urn:microsoft.com/office/officeart/2008/layout/LinedList"/>
    <dgm:cxn modelId="{F5395200-A6EE-4B97-8645-394DAD174AB7}" type="presParOf" srcId="{B7FED10F-5245-4C9E-8EBA-6EB848E717EB}" destId="{7EBBF4C1-F3A0-43B5-9067-A07551584A17}" srcOrd="1" destOrd="0" presId="urn:microsoft.com/office/officeart/2008/layout/LinedList"/>
    <dgm:cxn modelId="{376615C0-72D6-4AC7-8A62-63B5A00A2E79}" type="presParOf" srcId="{7EBBF4C1-F3A0-43B5-9067-A07551584A17}" destId="{984DDD78-9B7E-4A5D-8BDB-477F48AA2610}" srcOrd="0" destOrd="0" presId="urn:microsoft.com/office/officeart/2008/layout/LinedList"/>
    <dgm:cxn modelId="{ACAD9364-EE6A-44E0-9A74-453E167217CE}" type="presParOf" srcId="{7EBBF4C1-F3A0-43B5-9067-A07551584A17}" destId="{10D9DF60-A074-4130-9829-ED3FB5F9B6BB}" srcOrd="1" destOrd="0" presId="urn:microsoft.com/office/officeart/2008/layout/LinedList"/>
    <dgm:cxn modelId="{7FFF7578-32F1-4DE9-B4B5-8549B44BB227}" type="presParOf" srcId="{B7FED10F-5245-4C9E-8EBA-6EB848E717EB}" destId="{2D0B366E-ABFF-407A-B55E-A699C38DB424}" srcOrd="2" destOrd="0" presId="urn:microsoft.com/office/officeart/2008/layout/LinedList"/>
    <dgm:cxn modelId="{151DA8A3-E285-49EC-B008-B54D010B252D}" type="presParOf" srcId="{B7FED10F-5245-4C9E-8EBA-6EB848E717EB}" destId="{E505B775-6EE2-405F-A204-0FFC67778E91}" srcOrd="3" destOrd="0" presId="urn:microsoft.com/office/officeart/2008/layout/LinedList"/>
    <dgm:cxn modelId="{B5C18D85-E8A8-48F0-B04A-2FA084DCDAD6}" type="presParOf" srcId="{E505B775-6EE2-405F-A204-0FFC67778E91}" destId="{D97CFEEC-0B1C-4642-92B0-72F5D6DA6337}" srcOrd="0" destOrd="0" presId="urn:microsoft.com/office/officeart/2008/layout/LinedList"/>
    <dgm:cxn modelId="{85DBA0FE-5B3E-4F7D-B3F0-AB5B3B50B3D3}" type="presParOf" srcId="{E505B775-6EE2-405F-A204-0FFC67778E91}" destId="{CD07E51B-F69D-4AA8-AFF9-1D2F7FA048B1}" srcOrd="1" destOrd="0" presId="urn:microsoft.com/office/officeart/2008/layout/LinedList"/>
    <dgm:cxn modelId="{DD837471-0FC8-42C4-AE19-0CBF0FCED5B1}" type="presParOf" srcId="{B7FED10F-5245-4C9E-8EBA-6EB848E717EB}" destId="{2E2CA01D-6922-4AAF-A7B1-FB92B8A1D8D2}" srcOrd="4" destOrd="0" presId="urn:microsoft.com/office/officeart/2008/layout/LinedList"/>
    <dgm:cxn modelId="{BB7CFAFF-AC33-4130-82AE-E2F24F53E2DB}" type="presParOf" srcId="{B7FED10F-5245-4C9E-8EBA-6EB848E717EB}" destId="{B5352823-E97D-4A76-9889-020C61D85CBC}" srcOrd="5" destOrd="0" presId="urn:microsoft.com/office/officeart/2008/layout/LinedList"/>
    <dgm:cxn modelId="{4D7F38C0-1122-4EC5-B9B4-04DB8B90BAB0}" type="presParOf" srcId="{B5352823-E97D-4A76-9889-020C61D85CBC}" destId="{77E4CAB7-D418-4476-BBEF-7419F7014C70}" srcOrd="0" destOrd="0" presId="urn:microsoft.com/office/officeart/2008/layout/LinedList"/>
    <dgm:cxn modelId="{01EEDA81-532C-4CC7-8470-0E22AD5D0F39}" type="presParOf" srcId="{B5352823-E97D-4A76-9889-020C61D85CBC}" destId="{13268F2F-534B-4AD1-96D0-A62E7FE0C4F0}" srcOrd="1" destOrd="0" presId="urn:microsoft.com/office/officeart/2008/layout/LinedList"/>
    <dgm:cxn modelId="{4D12F26C-0221-4A1C-9FA7-72D52A7118A0}" type="presParOf" srcId="{B7FED10F-5245-4C9E-8EBA-6EB848E717EB}" destId="{BF36E1BA-E430-4A6D-A3AB-ECB8DD991409}" srcOrd="6" destOrd="0" presId="urn:microsoft.com/office/officeart/2008/layout/LinedList"/>
    <dgm:cxn modelId="{2CB29373-FC06-4CCA-ABE5-B551816472D6}" type="presParOf" srcId="{B7FED10F-5245-4C9E-8EBA-6EB848E717EB}" destId="{F2A489DD-FE70-4ACE-99CC-180C88987375}" srcOrd="7" destOrd="0" presId="urn:microsoft.com/office/officeart/2008/layout/LinedList"/>
    <dgm:cxn modelId="{83A4F5EC-25EC-4D4F-977C-45301B42043A}" type="presParOf" srcId="{F2A489DD-FE70-4ACE-99CC-180C88987375}" destId="{88E4ABC4-1399-4FD2-A1FB-7ED38F1D1034}" srcOrd="0" destOrd="0" presId="urn:microsoft.com/office/officeart/2008/layout/LinedList"/>
    <dgm:cxn modelId="{B5B4C867-A6FB-4881-B896-C055894A5F4A}" type="presParOf" srcId="{F2A489DD-FE70-4ACE-99CC-180C88987375}" destId="{645C7B55-D746-4901-8B7F-2F954ACE9C75}" srcOrd="1" destOrd="0" presId="urn:microsoft.com/office/officeart/2008/layout/LinedList"/>
    <dgm:cxn modelId="{6D1D25CE-2E1A-45B4-9CA5-8B9455AE99B5}" type="presParOf" srcId="{B7FED10F-5245-4C9E-8EBA-6EB848E717EB}" destId="{12CCBF3C-9351-4888-AFD5-5770DCB7BB9A}" srcOrd="8" destOrd="0" presId="urn:microsoft.com/office/officeart/2008/layout/LinedList"/>
    <dgm:cxn modelId="{A85DCF08-E4E0-4715-BC20-9C7E28813FCC}" type="presParOf" srcId="{B7FED10F-5245-4C9E-8EBA-6EB848E717EB}" destId="{3BE3FDA6-017B-4756-8228-FAB6A819E9D8}" srcOrd="9" destOrd="0" presId="urn:microsoft.com/office/officeart/2008/layout/LinedList"/>
    <dgm:cxn modelId="{C3F873B0-87F0-4423-9944-7C995D699D39}" type="presParOf" srcId="{3BE3FDA6-017B-4756-8228-FAB6A819E9D8}" destId="{8258457F-6647-4529-88ED-B7518FF2BD5D}" srcOrd="0" destOrd="0" presId="urn:microsoft.com/office/officeart/2008/layout/LinedList"/>
    <dgm:cxn modelId="{26A5C1D6-A29C-4DE5-9FD3-F78520AD7298}" type="presParOf" srcId="{3BE3FDA6-017B-4756-8228-FAB6A819E9D8}" destId="{5C24FCD5-419F-406A-8268-F23C3F5A5235}" srcOrd="1" destOrd="0" presId="urn:microsoft.com/office/officeart/2008/layout/LinedList"/>
    <dgm:cxn modelId="{21468445-55D3-4DA4-9DC2-C67219706E20}" type="presParOf" srcId="{B7FED10F-5245-4C9E-8EBA-6EB848E717EB}" destId="{EEB40EA1-2D81-4335-975D-78DD3A4DC60F}" srcOrd="10" destOrd="0" presId="urn:microsoft.com/office/officeart/2008/layout/LinedList"/>
    <dgm:cxn modelId="{DF523BD0-1AF2-4131-A0F4-580B30477B4D}" type="presParOf" srcId="{B7FED10F-5245-4C9E-8EBA-6EB848E717EB}" destId="{75F797EF-5491-42CC-BF2B-79265CD32F26}" srcOrd="11" destOrd="0" presId="urn:microsoft.com/office/officeart/2008/layout/LinedList"/>
    <dgm:cxn modelId="{1C348B13-6B25-4447-8E92-099D6C73C7AE}" type="presParOf" srcId="{75F797EF-5491-42CC-BF2B-79265CD32F26}" destId="{DBFBA6B7-D60B-416E-88F0-83E598003500}" srcOrd="0" destOrd="0" presId="urn:microsoft.com/office/officeart/2008/layout/LinedList"/>
    <dgm:cxn modelId="{91BD73ED-AAAF-459A-A800-34C407C67BAE}" type="presParOf" srcId="{75F797EF-5491-42CC-BF2B-79265CD32F26}" destId="{CABF755E-2E57-45CF-AD82-618F8ED10B55}" srcOrd="1" destOrd="0" presId="urn:microsoft.com/office/officeart/2008/layout/LinedList"/>
    <dgm:cxn modelId="{46E57F1A-B349-47FF-AB1E-0FCC451EDBC8}" type="presParOf" srcId="{B7FED10F-5245-4C9E-8EBA-6EB848E717EB}" destId="{77A6AFAA-DF59-41E8-9DA0-A02661CC1E0F}" srcOrd="12" destOrd="0" presId="urn:microsoft.com/office/officeart/2008/layout/LinedList"/>
    <dgm:cxn modelId="{40BF6B2E-8360-465F-8C46-F603D59CA990}" type="presParOf" srcId="{B7FED10F-5245-4C9E-8EBA-6EB848E717EB}" destId="{81F783EF-EB54-42FE-8143-B3EE0C119EA4}" srcOrd="13" destOrd="0" presId="urn:microsoft.com/office/officeart/2008/layout/LinedList"/>
    <dgm:cxn modelId="{0A8D62A4-88C9-44D4-A413-A7F6A52F33ED}" type="presParOf" srcId="{81F783EF-EB54-42FE-8143-B3EE0C119EA4}" destId="{3E65D003-5396-44FA-8B37-80AB65AFBFE8}" srcOrd="0" destOrd="0" presId="urn:microsoft.com/office/officeart/2008/layout/LinedList"/>
    <dgm:cxn modelId="{E47CBDF2-8ABE-4790-8D0B-43E21040AD65}" type="presParOf" srcId="{81F783EF-EB54-42FE-8143-B3EE0C119EA4}" destId="{A5C6D20E-D07B-4044-BB59-19BCA5221BA2}" srcOrd="1" destOrd="0" presId="urn:microsoft.com/office/officeart/2008/layout/LinedList"/>
    <dgm:cxn modelId="{5E86B634-777B-44A4-A239-F97FB5E04F4A}" type="presParOf" srcId="{B7FED10F-5245-4C9E-8EBA-6EB848E717EB}" destId="{FF70858B-5B40-466A-B4E3-E720C45630EF}" srcOrd="14" destOrd="0" presId="urn:microsoft.com/office/officeart/2008/layout/LinedList"/>
    <dgm:cxn modelId="{9390B47C-6377-49C4-8178-36210FED652E}" type="presParOf" srcId="{B7FED10F-5245-4C9E-8EBA-6EB848E717EB}" destId="{617FAB04-E3AA-4373-8E43-A91EC95B0DB8}" srcOrd="15" destOrd="0" presId="urn:microsoft.com/office/officeart/2008/layout/LinedList"/>
    <dgm:cxn modelId="{2507920A-EF1C-4B3F-8F80-8EACFC62F60A}" type="presParOf" srcId="{617FAB04-E3AA-4373-8E43-A91EC95B0DB8}" destId="{FC07CAB5-4893-418B-A7DA-D71B466A7320}" srcOrd="0" destOrd="0" presId="urn:microsoft.com/office/officeart/2008/layout/LinedList"/>
    <dgm:cxn modelId="{6B18CF95-F74F-4602-9E03-AC517032EB88}" type="presParOf" srcId="{617FAB04-E3AA-4373-8E43-A91EC95B0DB8}" destId="{1C7F3A01-A6F6-415D-B61C-FCE3CEAA119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07963B-A508-4E08-ABD1-7179A75163D0}"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E8B6B9FB-C74B-4990-B868-14F3F60CC562}">
      <dgm:prSet custT="1"/>
      <dgm:spPr/>
      <dgm:t>
        <a:bodyPr/>
        <a:lstStyle/>
        <a:p>
          <a:r>
            <a:rPr lang="en-US" sz="1300" dirty="0">
              <a:latin typeface="Time new roman"/>
            </a:rPr>
            <a:t>Di</a:t>
          </a:r>
          <a:r>
            <a:rPr lang="en-US" sz="1300" dirty="0">
              <a:latin typeface="Time new roman"/>
              <a:cs typeface="Times"/>
            </a:rPr>
            <a:t>abetes is a very familiar word in the present world and crucial challenges in both developed and developing countries .</a:t>
          </a:r>
        </a:p>
      </dgm:t>
    </dgm:pt>
    <dgm:pt modelId="{0A97F770-8B78-458D-8FE6-8F83CA5D2657}" type="parTrans" cxnId="{4A5CABDE-0DF5-436D-A88B-C87C7F7FBF1D}">
      <dgm:prSet/>
      <dgm:spPr/>
      <dgm:t>
        <a:bodyPr/>
        <a:lstStyle/>
        <a:p>
          <a:endParaRPr lang="en-US" sz="1300"/>
        </a:p>
      </dgm:t>
    </dgm:pt>
    <dgm:pt modelId="{DD6163AB-91D4-48FE-89C8-5A2979D8850F}" type="sibTrans" cxnId="{4A5CABDE-0DF5-436D-A88B-C87C7F7FBF1D}">
      <dgm:prSet/>
      <dgm:spPr/>
      <dgm:t>
        <a:bodyPr/>
        <a:lstStyle/>
        <a:p>
          <a:endParaRPr lang="en-US" sz="1300"/>
        </a:p>
      </dgm:t>
    </dgm:pt>
    <dgm:pt modelId="{99B4F2F8-A512-4DD2-BCF2-C8E86BD1DBEF}">
      <dgm:prSet custT="1"/>
      <dgm:spPr/>
      <dgm:t>
        <a:bodyPr/>
        <a:lstStyle/>
        <a:p>
          <a:r>
            <a:rPr lang="en-US" sz="1300" dirty="0">
              <a:latin typeface="Time new roman"/>
              <a:cs typeface="Times"/>
            </a:rPr>
            <a:t>The number of diabetic patients is increased day by day as a result deaths are also increased day by day.</a:t>
          </a:r>
        </a:p>
      </dgm:t>
    </dgm:pt>
    <dgm:pt modelId="{7569F122-F0FB-43FB-B224-F8455DED982F}" type="parTrans" cxnId="{EBDFCA47-55BF-4018-84DF-B8ED9470B653}">
      <dgm:prSet/>
      <dgm:spPr/>
      <dgm:t>
        <a:bodyPr/>
        <a:lstStyle/>
        <a:p>
          <a:endParaRPr lang="en-US" sz="1300"/>
        </a:p>
      </dgm:t>
    </dgm:pt>
    <dgm:pt modelId="{BE8FE9F8-C4D0-4C74-9A58-4CCA560F7105}" type="sibTrans" cxnId="{EBDFCA47-55BF-4018-84DF-B8ED9470B653}">
      <dgm:prSet/>
      <dgm:spPr/>
      <dgm:t>
        <a:bodyPr/>
        <a:lstStyle/>
        <a:p>
          <a:endParaRPr lang="en-US" sz="1300"/>
        </a:p>
      </dgm:t>
    </dgm:pt>
    <dgm:pt modelId="{91861CB1-79C4-47AD-BD96-2640D161D305}">
      <dgm:prSet custT="1"/>
      <dgm:spPr/>
      <dgm:t>
        <a:bodyPr/>
        <a:lstStyle/>
        <a:p>
          <a:r>
            <a:rPr lang="en-US" sz="1300" dirty="0">
              <a:latin typeface="Time new roman"/>
              <a:cs typeface="Times"/>
            </a:rPr>
            <a:t>The insulin hormone in the body produced by the pancreas allows glucose to pass from the food into the bloodstream.</a:t>
          </a:r>
        </a:p>
      </dgm:t>
    </dgm:pt>
    <dgm:pt modelId="{686C5816-718B-43C5-B2D4-049B6BA2A047}" type="parTrans" cxnId="{937D74E6-F643-4283-AE15-32D72EBA0FCE}">
      <dgm:prSet/>
      <dgm:spPr/>
      <dgm:t>
        <a:bodyPr/>
        <a:lstStyle/>
        <a:p>
          <a:endParaRPr lang="en-US" sz="1300"/>
        </a:p>
      </dgm:t>
    </dgm:pt>
    <dgm:pt modelId="{3DD79102-206E-4FDF-987C-10611F7D970E}" type="sibTrans" cxnId="{937D74E6-F643-4283-AE15-32D72EBA0FCE}">
      <dgm:prSet/>
      <dgm:spPr/>
      <dgm:t>
        <a:bodyPr/>
        <a:lstStyle/>
        <a:p>
          <a:endParaRPr lang="en-US" sz="1300"/>
        </a:p>
      </dgm:t>
    </dgm:pt>
    <dgm:pt modelId="{C98A81DE-726B-4930-A57B-61164A6B838B}">
      <dgm:prSet custT="1"/>
      <dgm:spPr/>
      <dgm:t>
        <a:bodyPr/>
        <a:lstStyle/>
        <a:p>
          <a:r>
            <a:rPr lang="en-US" sz="1300" dirty="0">
              <a:latin typeface="Time new roman"/>
              <a:cs typeface="Times"/>
            </a:rPr>
            <a:t>The analysis of diabetes data is a challenging issue because most of the medical data are nonlinear, nonnormal, correlation structured, and complex in nature.</a:t>
          </a:r>
        </a:p>
      </dgm:t>
    </dgm:pt>
    <dgm:pt modelId="{8B954A72-8096-4140-86C6-7FF0CE8EAF94}" type="parTrans" cxnId="{9C56A460-D32F-445C-965E-24A6E14E3B7B}">
      <dgm:prSet/>
      <dgm:spPr/>
      <dgm:t>
        <a:bodyPr/>
        <a:lstStyle/>
        <a:p>
          <a:endParaRPr lang="en-US" sz="1300"/>
        </a:p>
      </dgm:t>
    </dgm:pt>
    <dgm:pt modelId="{5490717B-B10D-48AF-B986-1F69A455145F}" type="sibTrans" cxnId="{9C56A460-D32F-445C-965E-24A6E14E3B7B}">
      <dgm:prSet/>
      <dgm:spPr/>
      <dgm:t>
        <a:bodyPr/>
        <a:lstStyle/>
        <a:p>
          <a:endParaRPr lang="en-US" sz="1300"/>
        </a:p>
      </dgm:t>
    </dgm:pt>
    <dgm:pt modelId="{767E07B7-646C-4DEC-B5BC-D1DA10BC1173}">
      <dgm:prSet custT="1"/>
      <dgm:spPr/>
      <dgm:t>
        <a:bodyPr/>
        <a:lstStyle/>
        <a:p>
          <a:r>
            <a:rPr lang="en-US" sz="1300" dirty="0">
              <a:latin typeface="Time new roman"/>
              <a:cs typeface="Times"/>
            </a:rPr>
            <a:t>The best approach for the detecting diabetes by machine learning. </a:t>
          </a:r>
        </a:p>
      </dgm:t>
    </dgm:pt>
    <dgm:pt modelId="{6E9CEC98-D948-4C5B-BE11-51BC285E984C}" type="parTrans" cxnId="{B03D3914-0FB0-4A17-AD45-7FCED03CCF5F}">
      <dgm:prSet/>
      <dgm:spPr/>
      <dgm:t>
        <a:bodyPr/>
        <a:lstStyle/>
        <a:p>
          <a:endParaRPr lang="en-US" sz="1300"/>
        </a:p>
      </dgm:t>
    </dgm:pt>
    <dgm:pt modelId="{37FF0507-1E44-4280-9591-4113E1721F12}" type="sibTrans" cxnId="{B03D3914-0FB0-4A17-AD45-7FCED03CCF5F}">
      <dgm:prSet/>
      <dgm:spPr/>
      <dgm:t>
        <a:bodyPr/>
        <a:lstStyle/>
        <a:p>
          <a:endParaRPr lang="en-US" sz="1300"/>
        </a:p>
      </dgm:t>
    </dgm:pt>
    <dgm:pt modelId="{74D90C19-64B6-45EF-A03F-1BEA1950EE01}">
      <dgm:prSet custT="1"/>
      <dgm:spPr/>
      <dgm:t>
        <a:bodyPr/>
        <a:lstStyle/>
        <a:p>
          <a:r>
            <a:rPr lang="en-US" sz="1300" dirty="0">
              <a:latin typeface="Time new roman"/>
              <a:cs typeface="Times"/>
            </a:rPr>
            <a:t>ML system has advantage that can use both feature selection and classifiers. </a:t>
          </a:r>
        </a:p>
      </dgm:t>
    </dgm:pt>
    <dgm:pt modelId="{81643129-7D09-41BC-B606-F2A9610CF87B}" type="parTrans" cxnId="{C3C1C7CC-D79A-45F8-8186-A8CE8F2224F7}">
      <dgm:prSet/>
      <dgm:spPr/>
      <dgm:t>
        <a:bodyPr/>
        <a:lstStyle/>
        <a:p>
          <a:endParaRPr lang="en-US" sz="1300"/>
        </a:p>
      </dgm:t>
    </dgm:pt>
    <dgm:pt modelId="{09A37AF7-6F00-497C-83D9-837E55589DB2}" type="sibTrans" cxnId="{C3C1C7CC-D79A-45F8-8186-A8CE8F2224F7}">
      <dgm:prSet/>
      <dgm:spPr/>
      <dgm:t>
        <a:bodyPr/>
        <a:lstStyle/>
        <a:p>
          <a:endParaRPr lang="en-US" sz="1300"/>
        </a:p>
      </dgm:t>
    </dgm:pt>
    <dgm:pt modelId="{E498FF0A-912C-4281-8F38-A763510CB7AA}">
      <dgm:prSet custT="1"/>
      <dgm:spPr/>
      <dgm:t>
        <a:bodyPr/>
        <a:lstStyle/>
        <a:p>
          <a:r>
            <a:rPr lang="en-US" sz="1300" dirty="0">
              <a:latin typeface="Time new roman"/>
              <a:cs typeface="Times"/>
            </a:rPr>
            <a:t>ML also helps in providing the best results in detecting the diabetes. </a:t>
          </a:r>
        </a:p>
      </dgm:t>
    </dgm:pt>
    <dgm:pt modelId="{F24AB34C-8715-4F48-94AA-3E04025ECC8A}" type="parTrans" cxnId="{1C6FFE29-C5E5-450C-B8CE-A8DBD6767568}">
      <dgm:prSet/>
      <dgm:spPr/>
      <dgm:t>
        <a:bodyPr/>
        <a:lstStyle/>
        <a:p>
          <a:endParaRPr lang="en-US" sz="1300"/>
        </a:p>
      </dgm:t>
    </dgm:pt>
    <dgm:pt modelId="{79ABCA90-07F4-40F1-8A8D-06DB88FC8ADB}" type="sibTrans" cxnId="{1C6FFE29-C5E5-450C-B8CE-A8DBD6767568}">
      <dgm:prSet/>
      <dgm:spPr/>
      <dgm:t>
        <a:bodyPr/>
        <a:lstStyle/>
        <a:p>
          <a:endParaRPr lang="en-US" sz="1300"/>
        </a:p>
      </dgm:t>
    </dgm:pt>
    <dgm:pt modelId="{2D6ED798-EA60-416B-BBF6-F787CE1E43CE}">
      <dgm:prSet custT="1"/>
      <dgm:spPr/>
      <dgm:t>
        <a:bodyPr/>
        <a:lstStyle/>
        <a:p>
          <a:r>
            <a:rPr lang="en-US" sz="1300" dirty="0">
              <a:latin typeface="Time new roman"/>
              <a:cs typeface="Times"/>
            </a:rPr>
            <a:t>There are lot of approaches in ML for detecting the diabetes mostly supervised classifiers. </a:t>
          </a:r>
        </a:p>
      </dgm:t>
    </dgm:pt>
    <dgm:pt modelId="{1B7D3981-5DCE-4E2F-9112-0227C18B3EDD}" type="parTrans" cxnId="{556067B8-83F4-4AEF-80D8-46221F721C17}">
      <dgm:prSet/>
      <dgm:spPr/>
      <dgm:t>
        <a:bodyPr/>
        <a:lstStyle/>
        <a:p>
          <a:endParaRPr lang="en-US" sz="1300"/>
        </a:p>
      </dgm:t>
    </dgm:pt>
    <dgm:pt modelId="{E3CEDADD-1286-4D10-BFBD-BA71BA0F2EA9}" type="sibTrans" cxnId="{556067B8-83F4-4AEF-80D8-46221F721C17}">
      <dgm:prSet/>
      <dgm:spPr/>
      <dgm:t>
        <a:bodyPr/>
        <a:lstStyle/>
        <a:p>
          <a:endParaRPr lang="en-US" sz="1300"/>
        </a:p>
      </dgm:t>
    </dgm:pt>
    <dgm:pt modelId="{5C22E3E6-277D-42D6-BC7D-E836B29DC38E}">
      <dgm:prSet custT="1"/>
      <dgm:spPr/>
      <dgm:t>
        <a:bodyPr/>
        <a:lstStyle/>
        <a:p>
          <a:r>
            <a:rPr lang="en-US" sz="1300" dirty="0">
              <a:latin typeface="Time new roman"/>
              <a:cs typeface="Times"/>
            </a:rPr>
            <a:t>The supervised classifiers like random forest, decision tree, logistic regression, naive bayes and </a:t>
          </a:r>
          <a:r>
            <a:rPr lang="en-US" sz="1300" dirty="0" err="1">
              <a:latin typeface="Time new roman"/>
              <a:cs typeface="Times"/>
            </a:rPr>
            <a:t>svm</a:t>
          </a:r>
          <a:r>
            <a:rPr lang="en-US" sz="1300" dirty="0">
              <a:latin typeface="Time new roman"/>
              <a:cs typeface="Times"/>
            </a:rPr>
            <a:t>.</a:t>
          </a:r>
        </a:p>
      </dgm:t>
    </dgm:pt>
    <dgm:pt modelId="{1AC23C3E-1848-4651-9CA7-9AE201E35E63}" type="parTrans" cxnId="{67D69786-F638-44F7-AF9B-3EF90F98BEF8}">
      <dgm:prSet/>
      <dgm:spPr/>
      <dgm:t>
        <a:bodyPr/>
        <a:lstStyle/>
        <a:p>
          <a:endParaRPr lang="en-US" sz="1300"/>
        </a:p>
      </dgm:t>
    </dgm:pt>
    <dgm:pt modelId="{DB0860FE-4236-44C6-AF01-8DCE65C07144}" type="sibTrans" cxnId="{67D69786-F638-44F7-AF9B-3EF90F98BEF8}">
      <dgm:prSet/>
      <dgm:spPr/>
      <dgm:t>
        <a:bodyPr/>
        <a:lstStyle/>
        <a:p>
          <a:endParaRPr lang="en-US" sz="1300"/>
        </a:p>
      </dgm:t>
    </dgm:pt>
    <dgm:pt modelId="{DA655E16-9625-471F-92B1-3E89EB0B9ACC}">
      <dgm:prSet custT="1"/>
      <dgm:spPr/>
      <dgm:t>
        <a:bodyPr/>
        <a:lstStyle/>
        <a:p>
          <a:r>
            <a:rPr lang="en-US" sz="1300" dirty="0">
              <a:latin typeface="Time new roman"/>
              <a:cs typeface="Times"/>
            </a:rPr>
            <a:t>There are many techniques in ML for finding best performance metrics for the model.</a:t>
          </a:r>
        </a:p>
      </dgm:t>
    </dgm:pt>
    <dgm:pt modelId="{2530C676-C9B5-4A50-B470-3B340560E6D6}" type="parTrans" cxnId="{B5C97B17-41DD-4EFB-857E-108D7B7D76E5}">
      <dgm:prSet/>
      <dgm:spPr/>
      <dgm:t>
        <a:bodyPr/>
        <a:lstStyle/>
        <a:p>
          <a:endParaRPr lang="en-US" sz="1300"/>
        </a:p>
      </dgm:t>
    </dgm:pt>
    <dgm:pt modelId="{A44D46A1-CBE6-4ECA-8F84-C0FC62678221}" type="sibTrans" cxnId="{B5C97B17-41DD-4EFB-857E-108D7B7D76E5}">
      <dgm:prSet/>
      <dgm:spPr/>
      <dgm:t>
        <a:bodyPr/>
        <a:lstStyle/>
        <a:p>
          <a:endParaRPr lang="en-US" sz="1300"/>
        </a:p>
      </dgm:t>
    </dgm:pt>
    <dgm:pt modelId="{AD815A67-0924-41AF-9ECD-1BB1FFD25EBB}">
      <dgm:prSet custT="1"/>
      <dgm:spPr/>
      <dgm:t>
        <a:bodyPr/>
        <a:lstStyle/>
        <a:p>
          <a:r>
            <a:rPr lang="en-US" sz="1300" dirty="0">
              <a:latin typeface="Time new roman"/>
              <a:cs typeface="Times"/>
            </a:rPr>
            <a:t>In this study randomized search cv and bat algorithm, hybrid bat algorithm, grey wolf optimization algorithm and firefly algorithm are used.</a:t>
          </a:r>
        </a:p>
      </dgm:t>
    </dgm:pt>
    <dgm:pt modelId="{720D2D9E-AD35-45A2-A343-BCC3767AB580}" type="parTrans" cxnId="{DE43415F-E7A3-4EF9-BB1F-45DCFFE886F1}">
      <dgm:prSet/>
      <dgm:spPr/>
      <dgm:t>
        <a:bodyPr/>
        <a:lstStyle/>
        <a:p>
          <a:endParaRPr lang="en-US" sz="1300"/>
        </a:p>
      </dgm:t>
    </dgm:pt>
    <dgm:pt modelId="{EB50A83C-0BD2-47B4-BD88-244DDE822D22}" type="sibTrans" cxnId="{DE43415F-E7A3-4EF9-BB1F-45DCFFE886F1}">
      <dgm:prSet/>
      <dgm:spPr/>
      <dgm:t>
        <a:bodyPr/>
        <a:lstStyle/>
        <a:p>
          <a:endParaRPr lang="en-US" sz="1300"/>
        </a:p>
      </dgm:t>
    </dgm:pt>
    <dgm:pt modelId="{7F7BEDB1-E282-4A92-8D62-A4EE4F03E539}">
      <dgm:prSet custT="1"/>
      <dgm:spPr/>
      <dgm:t>
        <a:bodyPr/>
        <a:lstStyle/>
        <a:p>
          <a:r>
            <a:rPr lang="en-US" sz="1300" dirty="0">
              <a:latin typeface="Time new roman"/>
              <a:cs typeface="Times"/>
            </a:rPr>
            <a:t>The best classifier is finalized with the help of performance metrics like accuracy, precision, log loss </a:t>
          </a:r>
          <a:r>
            <a:rPr lang="en-US" sz="1300" dirty="0" err="1">
              <a:latin typeface="Time new roman"/>
              <a:cs typeface="Times"/>
            </a:rPr>
            <a:t>etc</a:t>
          </a:r>
          <a:r>
            <a:rPr lang="en-US" sz="1300" dirty="0">
              <a:latin typeface="Time new roman"/>
              <a:cs typeface="Times"/>
            </a:rPr>
            <a:t>, the classifier which has highest values in performance metrics is treated as a best model.</a:t>
          </a:r>
        </a:p>
      </dgm:t>
    </dgm:pt>
    <dgm:pt modelId="{32D40E80-C0CB-46C3-BD39-A04CDA6EB43D}" type="parTrans" cxnId="{E41DFF34-7C84-47BB-82CB-2C310C4A6118}">
      <dgm:prSet/>
      <dgm:spPr/>
      <dgm:t>
        <a:bodyPr/>
        <a:lstStyle/>
        <a:p>
          <a:endParaRPr lang="en-US" sz="1300"/>
        </a:p>
      </dgm:t>
    </dgm:pt>
    <dgm:pt modelId="{6A9F785A-9021-4370-B546-AAD03DD5A126}" type="sibTrans" cxnId="{E41DFF34-7C84-47BB-82CB-2C310C4A6118}">
      <dgm:prSet/>
      <dgm:spPr/>
      <dgm:t>
        <a:bodyPr/>
        <a:lstStyle/>
        <a:p>
          <a:endParaRPr lang="en-US" sz="1300"/>
        </a:p>
      </dgm:t>
    </dgm:pt>
    <dgm:pt modelId="{1A9AE50E-E042-4C4C-B66B-CB470355B237}">
      <dgm:prSet custT="1"/>
      <dgm:spPr/>
      <dgm:t>
        <a:bodyPr/>
        <a:lstStyle/>
        <a:p>
          <a:r>
            <a:rPr lang="en-US" sz="1300" dirty="0">
              <a:latin typeface="Time new roman"/>
              <a:cs typeface="Times"/>
            </a:rPr>
            <a:t>In this study, the following works are carried out :</a:t>
          </a:r>
        </a:p>
      </dgm:t>
    </dgm:pt>
    <dgm:pt modelId="{15474DCF-C6FD-4311-88FC-8000CFAADDFB}" type="parTrans" cxnId="{88705385-30C3-4711-991C-250CE43BCDC0}">
      <dgm:prSet/>
      <dgm:spPr/>
      <dgm:t>
        <a:bodyPr/>
        <a:lstStyle/>
        <a:p>
          <a:endParaRPr lang="en-US" sz="1300"/>
        </a:p>
      </dgm:t>
    </dgm:pt>
    <dgm:pt modelId="{117F2D27-A1D4-41C0-933F-D0F12661362E}" type="sibTrans" cxnId="{88705385-30C3-4711-991C-250CE43BCDC0}">
      <dgm:prSet/>
      <dgm:spPr/>
      <dgm:t>
        <a:bodyPr/>
        <a:lstStyle/>
        <a:p>
          <a:endParaRPr lang="en-US" sz="1300"/>
        </a:p>
      </dgm:t>
    </dgm:pt>
    <dgm:pt modelId="{C17652AB-0DEF-42FE-A842-ADA731D8F54A}">
      <dgm:prSet custT="1"/>
      <dgm:spPr/>
      <dgm:t>
        <a:bodyPr/>
        <a:lstStyle/>
        <a:p>
          <a:r>
            <a:rPr lang="en-US" sz="1300" dirty="0">
              <a:latin typeface="Time new roman"/>
              <a:cs typeface="Times"/>
            </a:rPr>
            <a:t>Enhancing the classifiers performance by using nature inspired algorithms</a:t>
          </a:r>
        </a:p>
      </dgm:t>
    </dgm:pt>
    <dgm:pt modelId="{38CBA219-468A-4FE8-AC2D-90F10272517D}" type="parTrans" cxnId="{54279DA7-8CBF-46A0-A363-88A4DF9A104D}">
      <dgm:prSet/>
      <dgm:spPr/>
      <dgm:t>
        <a:bodyPr/>
        <a:lstStyle/>
        <a:p>
          <a:endParaRPr lang="en-US" sz="1300"/>
        </a:p>
      </dgm:t>
    </dgm:pt>
    <dgm:pt modelId="{362D36F4-7C66-49EB-A994-6088E5B55F66}" type="sibTrans" cxnId="{54279DA7-8CBF-46A0-A363-88A4DF9A104D}">
      <dgm:prSet/>
      <dgm:spPr/>
      <dgm:t>
        <a:bodyPr/>
        <a:lstStyle/>
        <a:p>
          <a:endParaRPr lang="en-US" sz="1300"/>
        </a:p>
      </dgm:t>
    </dgm:pt>
    <dgm:pt modelId="{5AD26716-7364-4902-A925-A2C5CA2FCE5C}">
      <dgm:prSet custT="1"/>
      <dgm:spPr/>
      <dgm:t>
        <a:bodyPr/>
        <a:lstStyle/>
        <a:p>
          <a:r>
            <a:rPr lang="en-US" sz="1300" dirty="0">
              <a:latin typeface="Time new roman"/>
              <a:cs typeface="Times"/>
            </a:rPr>
            <a:t>To choose the best model out of all proposed models.</a:t>
          </a:r>
        </a:p>
      </dgm:t>
    </dgm:pt>
    <dgm:pt modelId="{F0C17C24-7DF8-4554-9667-C283DA452EEB}" type="parTrans" cxnId="{083693BE-533E-4747-885C-4571D7A59D13}">
      <dgm:prSet/>
      <dgm:spPr/>
      <dgm:t>
        <a:bodyPr/>
        <a:lstStyle/>
        <a:p>
          <a:endParaRPr lang="en-US" sz="1300"/>
        </a:p>
      </dgm:t>
    </dgm:pt>
    <dgm:pt modelId="{9A190BB4-416A-43A3-B4C6-ED1999F031AA}" type="sibTrans" cxnId="{083693BE-533E-4747-885C-4571D7A59D13}">
      <dgm:prSet/>
      <dgm:spPr/>
      <dgm:t>
        <a:bodyPr/>
        <a:lstStyle/>
        <a:p>
          <a:endParaRPr lang="en-US" sz="1300"/>
        </a:p>
      </dgm:t>
    </dgm:pt>
    <dgm:pt modelId="{08FAD3A3-E093-417B-9F60-76FB8249715C}">
      <dgm:prSet custT="1"/>
      <dgm:spPr/>
      <dgm:t>
        <a:bodyPr/>
        <a:lstStyle/>
        <a:p>
          <a:r>
            <a:rPr lang="en-US" sz="1300" dirty="0">
              <a:latin typeface="Time new roman"/>
              <a:cs typeface="Times"/>
            </a:rPr>
            <a:t>Finding the best nature inspired algorithm.</a:t>
          </a:r>
        </a:p>
      </dgm:t>
    </dgm:pt>
    <dgm:pt modelId="{DBAFDC72-6666-4461-A3DB-B97760BD0393}" type="parTrans" cxnId="{3F38D2E8-51EE-4910-97CA-2D6387A13DF6}">
      <dgm:prSet/>
      <dgm:spPr/>
      <dgm:t>
        <a:bodyPr/>
        <a:lstStyle/>
        <a:p>
          <a:endParaRPr lang="en-US" sz="1300"/>
        </a:p>
      </dgm:t>
    </dgm:pt>
    <dgm:pt modelId="{3DAD45F3-45A3-449D-BF52-D786F7D192AD}" type="sibTrans" cxnId="{3F38D2E8-51EE-4910-97CA-2D6387A13DF6}">
      <dgm:prSet/>
      <dgm:spPr/>
      <dgm:t>
        <a:bodyPr/>
        <a:lstStyle/>
        <a:p>
          <a:endParaRPr lang="en-US" sz="1300"/>
        </a:p>
      </dgm:t>
    </dgm:pt>
    <dgm:pt modelId="{4B6C7A0B-01F1-4DA3-864E-CD72AAD7ACB3}" type="pres">
      <dgm:prSet presAssocID="{9E07963B-A508-4E08-ABD1-7179A75163D0}" presName="vert0" presStyleCnt="0">
        <dgm:presLayoutVars>
          <dgm:dir/>
          <dgm:animOne val="branch"/>
          <dgm:animLvl val="lvl"/>
        </dgm:presLayoutVars>
      </dgm:prSet>
      <dgm:spPr/>
    </dgm:pt>
    <dgm:pt modelId="{24A1F93F-0935-47B6-B185-DACF2D060CE5}" type="pres">
      <dgm:prSet presAssocID="{E8B6B9FB-C74B-4990-B868-14F3F60CC562}" presName="thickLine" presStyleLbl="alignNode1" presStyleIdx="0" presStyleCnt="16"/>
      <dgm:spPr/>
    </dgm:pt>
    <dgm:pt modelId="{F3318300-D0D4-43CE-AADB-A9364BB0A130}" type="pres">
      <dgm:prSet presAssocID="{E8B6B9FB-C74B-4990-B868-14F3F60CC562}" presName="horz1" presStyleCnt="0"/>
      <dgm:spPr/>
    </dgm:pt>
    <dgm:pt modelId="{58AB872C-92DF-4CC4-998F-E1F07370A5CD}" type="pres">
      <dgm:prSet presAssocID="{E8B6B9FB-C74B-4990-B868-14F3F60CC562}" presName="tx1" presStyleLbl="revTx" presStyleIdx="0" presStyleCnt="16"/>
      <dgm:spPr/>
    </dgm:pt>
    <dgm:pt modelId="{48A0EF20-8AB8-45B8-94C7-B23953746117}" type="pres">
      <dgm:prSet presAssocID="{E8B6B9FB-C74B-4990-B868-14F3F60CC562}" presName="vert1" presStyleCnt="0"/>
      <dgm:spPr/>
    </dgm:pt>
    <dgm:pt modelId="{146743D3-1BF1-48FD-AE73-F4D28A56AF60}" type="pres">
      <dgm:prSet presAssocID="{99B4F2F8-A512-4DD2-BCF2-C8E86BD1DBEF}" presName="thickLine" presStyleLbl="alignNode1" presStyleIdx="1" presStyleCnt="16"/>
      <dgm:spPr/>
    </dgm:pt>
    <dgm:pt modelId="{F6FA8C9A-7EB6-4F0B-B045-C9F1693391F8}" type="pres">
      <dgm:prSet presAssocID="{99B4F2F8-A512-4DD2-BCF2-C8E86BD1DBEF}" presName="horz1" presStyleCnt="0"/>
      <dgm:spPr/>
    </dgm:pt>
    <dgm:pt modelId="{68D4DA6C-930C-4F2E-859A-3B2ED07A4BAA}" type="pres">
      <dgm:prSet presAssocID="{99B4F2F8-A512-4DD2-BCF2-C8E86BD1DBEF}" presName="tx1" presStyleLbl="revTx" presStyleIdx="1" presStyleCnt="16"/>
      <dgm:spPr/>
    </dgm:pt>
    <dgm:pt modelId="{66F4C138-A0B0-4FAF-8853-D6DF95161071}" type="pres">
      <dgm:prSet presAssocID="{99B4F2F8-A512-4DD2-BCF2-C8E86BD1DBEF}" presName="vert1" presStyleCnt="0"/>
      <dgm:spPr/>
    </dgm:pt>
    <dgm:pt modelId="{1D213F1A-88E0-46B8-847C-140446C27F74}" type="pres">
      <dgm:prSet presAssocID="{91861CB1-79C4-47AD-BD96-2640D161D305}" presName="thickLine" presStyleLbl="alignNode1" presStyleIdx="2" presStyleCnt="16"/>
      <dgm:spPr/>
    </dgm:pt>
    <dgm:pt modelId="{7E8E3298-A691-4A08-AC23-FED795E68718}" type="pres">
      <dgm:prSet presAssocID="{91861CB1-79C4-47AD-BD96-2640D161D305}" presName="horz1" presStyleCnt="0"/>
      <dgm:spPr/>
    </dgm:pt>
    <dgm:pt modelId="{063F5392-6766-4838-BBBE-8B92023778E1}" type="pres">
      <dgm:prSet presAssocID="{91861CB1-79C4-47AD-BD96-2640D161D305}" presName="tx1" presStyleLbl="revTx" presStyleIdx="2" presStyleCnt="16"/>
      <dgm:spPr/>
    </dgm:pt>
    <dgm:pt modelId="{E29DABA7-6F18-4005-9C57-774AFCC7D811}" type="pres">
      <dgm:prSet presAssocID="{91861CB1-79C4-47AD-BD96-2640D161D305}" presName="vert1" presStyleCnt="0"/>
      <dgm:spPr/>
    </dgm:pt>
    <dgm:pt modelId="{9B40DB8F-4F12-4BFB-B8EA-A6BC6F6F6268}" type="pres">
      <dgm:prSet presAssocID="{C98A81DE-726B-4930-A57B-61164A6B838B}" presName="thickLine" presStyleLbl="alignNode1" presStyleIdx="3" presStyleCnt="16"/>
      <dgm:spPr/>
    </dgm:pt>
    <dgm:pt modelId="{60CBBB59-3871-49A0-ACBB-C1654F6E2D31}" type="pres">
      <dgm:prSet presAssocID="{C98A81DE-726B-4930-A57B-61164A6B838B}" presName="horz1" presStyleCnt="0"/>
      <dgm:spPr/>
    </dgm:pt>
    <dgm:pt modelId="{C407A127-5B5B-443E-93D3-C08826F62A10}" type="pres">
      <dgm:prSet presAssocID="{C98A81DE-726B-4930-A57B-61164A6B838B}" presName="tx1" presStyleLbl="revTx" presStyleIdx="3" presStyleCnt="16"/>
      <dgm:spPr/>
    </dgm:pt>
    <dgm:pt modelId="{C34A21A4-D0EC-4278-A6BB-013A96CB0361}" type="pres">
      <dgm:prSet presAssocID="{C98A81DE-726B-4930-A57B-61164A6B838B}" presName="vert1" presStyleCnt="0"/>
      <dgm:spPr/>
    </dgm:pt>
    <dgm:pt modelId="{3F470A8F-E74A-403F-BF2D-D41F9E436B85}" type="pres">
      <dgm:prSet presAssocID="{767E07B7-646C-4DEC-B5BC-D1DA10BC1173}" presName="thickLine" presStyleLbl="alignNode1" presStyleIdx="4" presStyleCnt="16"/>
      <dgm:spPr/>
    </dgm:pt>
    <dgm:pt modelId="{8E9ECB4B-4969-4B30-8F39-91AB05985C3C}" type="pres">
      <dgm:prSet presAssocID="{767E07B7-646C-4DEC-B5BC-D1DA10BC1173}" presName="horz1" presStyleCnt="0"/>
      <dgm:spPr/>
    </dgm:pt>
    <dgm:pt modelId="{9C265BC2-EEA3-4C41-96C7-6D2B4366C07C}" type="pres">
      <dgm:prSet presAssocID="{767E07B7-646C-4DEC-B5BC-D1DA10BC1173}" presName="tx1" presStyleLbl="revTx" presStyleIdx="4" presStyleCnt="16"/>
      <dgm:spPr/>
    </dgm:pt>
    <dgm:pt modelId="{B86F4DB6-269B-4F7B-8C36-981FD8917A38}" type="pres">
      <dgm:prSet presAssocID="{767E07B7-646C-4DEC-B5BC-D1DA10BC1173}" presName="vert1" presStyleCnt="0"/>
      <dgm:spPr/>
    </dgm:pt>
    <dgm:pt modelId="{309B52B9-B656-4695-BE8D-ABCC50F790BF}" type="pres">
      <dgm:prSet presAssocID="{74D90C19-64B6-45EF-A03F-1BEA1950EE01}" presName="thickLine" presStyleLbl="alignNode1" presStyleIdx="5" presStyleCnt="16"/>
      <dgm:spPr/>
    </dgm:pt>
    <dgm:pt modelId="{F47BC6D7-74F2-4A63-9A2F-423539EEED07}" type="pres">
      <dgm:prSet presAssocID="{74D90C19-64B6-45EF-A03F-1BEA1950EE01}" presName="horz1" presStyleCnt="0"/>
      <dgm:spPr/>
    </dgm:pt>
    <dgm:pt modelId="{A7757CA7-57DD-4436-A426-8D6650F93F5C}" type="pres">
      <dgm:prSet presAssocID="{74D90C19-64B6-45EF-A03F-1BEA1950EE01}" presName="tx1" presStyleLbl="revTx" presStyleIdx="5" presStyleCnt="16"/>
      <dgm:spPr/>
    </dgm:pt>
    <dgm:pt modelId="{AAE84FA7-801A-430D-86AF-901FA7147E88}" type="pres">
      <dgm:prSet presAssocID="{74D90C19-64B6-45EF-A03F-1BEA1950EE01}" presName="vert1" presStyleCnt="0"/>
      <dgm:spPr/>
    </dgm:pt>
    <dgm:pt modelId="{BACC9AC0-56B3-4AF6-BA7B-C42D848283E0}" type="pres">
      <dgm:prSet presAssocID="{E498FF0A-912C-4281-8F38-A763510CB7AA}" presName="thickLine" presStyleLbl="alignNode1" presStyleIdx="6" presStyleCnt="16"/>
      <dgm:spPr/>
    </dgm:pt>
    <dgm:pt modelId="{18561910-89B5-487D-83AD-4346C114782E}" type="pres">
      <dgm:prSet presAssocID="{E498FF0A-912C-4281-8F38-A763510CB7AA}" presName="horz1" presStyleCnt="0"/>
      <dgm:spPr/>
    </dgm:pt>
    <dgm:pt modelId="{C75A20CD-CAED-4BA8-952D-4FA5882BC764}" type="pres">
      <dgm:prSet presAssocID="{E498FF0A-912C-4281-8F38-A763510CB7AA}" presName="tx1" presStyleLbl="revTx" presStyleIdx="6" presStyleCnt="16"/>
      <dgm:spPr/>
    </dgm:pt>
    <dgm:pt modelId="{14DB968C-5A69-41A8-B8AD-77608EC9200F}" type="pres">
      <dgm:prSet presAssocID="{E498FF0A-912C-4281-8F38-A763510CB7AA}" presName="vert1" presStyleCnt="0"/>
      <dgm:spPr/>
    </dgm:pt>
    <dgm:pt modelId="{F8FE77FB-628A-4435-A8BB-5DBBA17183D9}" type="pres">
      <dgm:prSet presAssocID="{2D6ED798-EA60-416B-BBF6-F787CE1E43CE}" presName="thickLine" presStyleLbl="alignNode1" presStyleIdx="7" presStyleCnt="16"/>
      <dgm:spPr/>
    </dgm:pt>
    <dgm:pt modelId="{E000E3B5-4D32-4837-82EF-C718C0C1764E}" type="pres">
      <dgm:prSet presAssocID="{2D6ED798-EA60-416B-BBF6-F787CE1E43CE}" presName="horz1" presStyleCnt="0"/>
      <dgm:spPr/>
    </dgm:pt>
    <dgm:pt modelId="{1B5BDF8A-3DC6-4BDA-B034-95FE05B866E3}" type="pres">
      <dgm:prSet presAssocID="{2D6ED798-EA60-416B-BBF6-F787CE1E43CE}" presName="tx1" presStyleLbl="revTx" presStyleIdx="7" presStyleCnt="16"/>
      <dgm:spPr/>
    </dgm:pt>
    <dgm:pt modelId="{DAEF671E-BAE2-4489-B91B-6342F88C7A1C}" type="pres">
      <dgm:prSet presAssocID="{2D6ED798-EA60-416B-BBF6-F787CE1E43CE}" presName="vert1" presStyleCnt="0"/>
      <dgm:spPr/>
    </dgm:pt>
    <dgm:pt modelId="{67DF8157-1D54-449E-A10C-FB573C56295A}" type="pres">
      <dgm:prSet presAssocID="{5C22E3E6-277D-42D6-BC7D-E836B29DC38E}" presName="thickLine" presStyleLbl="alignNode1" presStyleIdx="8" presStyleCnt="16"/>
      <dgm:spPr/>
    </dgm:pt>
    <dgm:pt modelId="{35E58D71-6185-4698-8B85-926003537D46}" type="pres">
      <dgm:prSet presAssocID="{5C22E3E6-277D-42D6-BC7D-E836B29DC38E}" presName="horz1" presStyleCnt="0"/>
      <dgm:spPr/>
    </dgm:pt>
    <dgm:pt modelId="{17360C17-A3AE-4B19-9BD7-9B7B75CDA0F6}" type="pres">
      <dgm:prSet presAssocID="{5C22E3E6-277D-42D6-BC7D-E836B29DC38E}" presName="tx1" presStyleLbl="revTx" presStyleIdx="8" presStyleCnt="16"/>
      <dgm:spPr/>
    </dgm:pt>
    <dgm:pt modelId="{D396EFCB-53E9-4C6A-A08A-ADC190AD6D81}" type="pres">
      <dgm:prSet presAssocID="{5C22E3E6-277D-42D6-BC7D-E836B29DC38E}" presName="vert1" presStyleCnt="0"/>
      <dgm:spPr/>
    </dgm:pt>
    <dgm:pt modelId="{DFB2A652-C6BC-4D24-BD52-50084197369D}" type="pres">
      <dgm:prSet presAssocID="{DA655E16-9625-471F-92B1-3E89EB0B9ACC}" presName="thickLine" presStyleLbl="alignNode1" presStyleIdx="9" presStyleCnt="16"/>
      <dgm:spPr/>
    </dgm:pt>
    <dgm:pt modelId="{A03A109F-1862-4F3A-8134-8DC11D19DB72}" type="pres">
      <dgm:prSet presAssocID="{DA655E16-9625-471F-92B1-3E89EB0B9ACC}" presName="horz1" presStyleCnt="0"/>
      <dgm:spPr/>
    </dgm:pt>
    <dgm:pt modelId="{95523AF5-14DE-452A-A2BA-33612A982229}" type="pres">
      <dgm:prSet presAssocID="{DA655E16-9625-471F-92B1-3E89EB0B9ACC}" presName="tx1" presStyleLbl="revTx" presStyleIdx="9" presStyleCnt="16"/>
      <dgm:spPr/>
    </dgm:pt>
    <dgm:pt modelId="{26387D53-CDE2-40F3-ABA6-07FF94F2B2B8}" type="pres">
      <dgm:prSet presAssocID="{DA655E16-9625-471F-92B1-3E89EB0B9ACC}" presName="vert1" presStyleCnt="0"/>
      <dgm:spPr/>
    </dgm:pt>
    <dgm:pt modelId="{9E431B1C-64C1-4026-B0EC-04A1BF53AF1E}" type="pres">
      <dgm:prSet presAssocID="{AD815A67-0924-41AF-9ECD-1BB1FFD25EBB}" presName="thickLine" presStyleLbl="alignNode1" presStyleIdx="10" presStyleCnt="16"/>
      <dgm:spPr/>
    </dgm:pt>
    <dgm:pt modelId="{6E9AB0DE-C720-4229-A287-670AB920463D}" type="pres">
      <dgm:prSet presAssocID="{AD815A67-0924-41AF-9ECD-1BB1FFD25EBB}" presName="horz1" presStyleCnt="0"/>
      <dgm:spPr/>
    </dgm:pt>
    <dgm:pt modelId="{2D806436-D1EB-4048-86E2-8F9D3CB38D9D}" type="pres">
      <dgm:prSet presAssocID="{AD815A67-0924-41AF-9ECD-1BB1FFD25EBB}" presName="tx1" presStyleLbl="revTx" presStyleIdx="10" presStyleCnt="16"/>
      <dgm:spPr/>
    </dgm:pt>
    <dgm:pt modelId="{56EEECE9-D85C-45A9-83A1-BAF450676CF6}" type="pres">
      <dgm:prSet presAssocID="{AD815A67-0924-41AF-9ECD-1BB1FFD25EBB}" presName="vert1" presStyleCnt="0"/>
      <dgm:spPr/>
    </dgm:pt>
    <dgm:pt modelId="{4B97E3BE-E4A5-423B-ACC8-E80B2E1DB707}" type="pres">
      <dgm:prSet presAssocID="{7F7BEDB1-E282-4A92-8D62-A4EE4F03E539}" presName="thickLine" presStyleLbl="alignNode1" presStyleIdx="11" presStyleCnt="16"/>
      <dgm:spPr/>
    </dgm:pt>
    <dgm:pt modelId="{8F7D5EBC-435F-42CC-BB60-6F434EA4ED3E}" type="pres">
      <dgm:prSet presAssocID="{7F7BEDB1-E282-4A92-8D62-A4EE4F03E539}" presName="horz1" presStyleCnt="0"/>
      <dgm:spPr/>
    </dgm:pt>
    <dgm:pt modelId="{D30FD451-7444-4CE8-B63B-7460C4B32DB4}" type="pres">
      <dgm:prSet presAssocID="{7F7BEDB1-E282-4A92-8D62-A4EE4F03E539}" presName="tx1" presStyleLbl="revTx" presStyleIdx="11" presStyleCnt="16" custScaleY="159200"/>
      <dgm:spPr/>
    </dgm:pt>
    <dgm:pt modelId="{09DDA999-9861-40F9-AB6B-E063CD95A8A3}" type="pres">
      <dgm:prSet presAssocID="{7F7BEDB1-E282-4A92-8D62-A4EE4F03E539}" presName="vert1" presStyleCnt="0"/>
      <dgm:spPr/>
    </dgm:pt>
    <dgm:pt modelId="{1D603CF2-CA26-47FE-AA3A-8361620D0145}" type="pres">
      <dgm:prSet presAssocID="{1A9AE50E-E042-4C4C-B66B-CB470355B237}" presName="thickLine" presStyleLbl="alignNode1" presStyleIdx="12" presStyleCnt="16"/>
      <dgm:spPr/>
    </dgm:pt>
    <dgm:pt modelId="{48588F83-289A-440D-AFBA-70CA4C586B1D}" type="pres">
      <dgm:prSet presAssocID="{1A9AE50E-E042-4C4C-B66B-CB470355B237}" presName="horz1" presStyleCnt="0"/>
      <dgm:spPr/>
    </dgm:pt>
    <dgm:pt modelId="{9AB834E4-3B59-416D-A803-F48B64B972B0}" type="pres">
      <dgm:prSet presAssocID="{1A9AE50E-E042-4C4C-B66B-CB470355B237}" presName="tx1" presStyleLbl="revTx" presStyleIdx="12" presStyleCnt="16" custScaleY="92760" custLinFactNeighborX="0" custLinFactNeighborY="7877"/>
      <dgm:spPr/>
    </dgm:pt>
    <dgm:pt modelId="{EC9714B6-257D-4AE2-ABEE-91C4BA5782EB}" type="pres">
      <dgm:prSet presAssocID="{1A9AE50E-E042-4C4C-B66B-CB470355B237}" presName="vert1" presStyleCnt="0"/>
      <dgm:spPr/>
    </dgm:pt>
    <dgm:pt modelId="{91C69A70-4ECB-4C89-BF3A-C5C883A259F9}" type="pres">
      <dgm:prSet presAssocID="{C17652AB-0DEF-42FE-A842-ADA731D8F54A}" presName="thickLine" presStyleLbl="alignNode1" presStyleIdx="13" presStyleCnt="16"/>
      <dgm:spPr/>
    </dgm:pt>
    <dgm:pt modelId="{F343A28D-E3AB-4266-BF92-91193659B238}" type="pres">
      <dgm:prSet presAssocID="{C17652AB-0DEF-42FE-A842-ADA731D8F54A}" presName="horz1" presStyleCnt="0"/>
      <dgm:spPr/>
    </dgm:pt>
    <dgm:pt modelId="{1CE6EDB8-79CE-427A-A29F-3B9C53B51F14}" type="pres">
      <dgm:prSet presAssocID="{C17652AB-0DEF-42FE-A842-ADA731D8F54A}" presName="tx1" presStyleLbl="revTx" presStyleIdx="13" presStyleCnt="16"/>
      <dgm:spPr/>
    </dgm:pt>
    <dgm:pt modelId="{F2C2C7A4-2597-4EBB-9A68-2665557BAE9E}" type="pres">
      <dgm:prSet presAssocID="{C17652AB-0DEF-42FE-A842-ADA731D8F54A}" presName="vert1" presStyleCnt="0"/>
      <dgm:spPr/>
    </dgm:pt>
    <dgm:pt modelId="{DCDD861E-3C17-4E3B-803B-3041BCE856BB}" type="pres">
      <dgm:prSet presAssocID="{5AD26716-7364-4902-A925-A2C5CA2FCE5C}" presName="thickLine" presStyleLbl="alignNode1" presStyleIdx="14" presStyleCnt="16"/>
      <dgm:spPr/>
    </dgm:pt>
    <dgm:pt modelId="{B3342479-31D0-44A1-BBCE-F070637B2761}" type="pres">
      <dgm:prSet presAssocID="{5AD26716-7364-4902-A925-A2C5CA2FCE5C}" presName="horz1" presStyleCnt="0"/>
      <dgm:spPr/>
    </dgm:pt>
    <dgm:pt modelId="{6EA623EE-38B2-44ED-86C5-1D267B0D8452}" type="pres">
      <dgm:prSet presAssocID="{5AD26716-7364-4902-A925-A2C5CA2FCE5C}" presName="tx1" presStyleLbl="revTx" presStyleIdx="14" presStyleCnt="16"/>
      <dgm:spPr/>
    </dgm:pt>
    <dgm:pt modelId="{304D987D-B14F-48D1-9111-957A0BA1082F}" type="pres">
      <dgm:prSet presAssocID="{5AD26716-7364-4902-A925-A2C5CA2FCE5C}" presName="vert1" presStyleCnt="0"/>
      <dgm:spPr/>
    </dgm:pt>
    <dgm:pt modelId="{A7C3D3C9-23B7-4268-BFD1-D97B8AADD32A}" type="pres">
      <dgm:prSet presAssocID="{08FAD3A3-E093-417B-9F60-76FB8249715C}" presName="thickLine" presStyleLbl="alignNode1" presStyleIdx="15" presStyleCnt="16"/>
      <dgm:spPr/>
    </dgm:pt>
    <dgm:pt modelId="{0601F3B7-70F9-443A-813A-F3B52DC4DD32}" type="pres">
      <dgm:prSet presAssocID="{08FAD3A3-E093-417B-9F60-76FB8249715C}" presName="horz1" presStyleCnt="0"/>
      <dgm:spPr/>
    </dgm:pt>
    <dgm:pt modelId="{BDE31251-81FB-4617-B459-141044AAD7A1}" type="pres">
      <dgm:prSet presAssocID="{08FAD3A3-E093-417B-9F60-76FB8249715C}" presName="tx1" presStyleLbl="revTx" presStyleIdx="15" presStyleCnt="16"/>
      <dgm:spPr/>
    </dgm:pt>
    <dgm:pt modelId="{7986AA02-ABE0-4EC8-A114-60C6741A3A0B}" type="pres">
      <dgm:prSet presAssocID="{08FAD3A3-E093-417B-9F60-76FB8249715C}" presName="vert1" presStyleCnt="0"/>
      <dgm:spPr/>
    </dgm:pt>
  </dgm:ptLst>
  <dgm:cxnLst>
    <dgm:cxn modelId="{2850790E-7A4A-44EA-85DF-29AD8D54D75D}" type="presOf" srcId="{08FAD3A3-E093-417B-9F60-76FB8249715C}" destId="{BDE31251-81FB-4617-B459-141044AAD7A1}" srcOrd="0" destOrd="0" presId="urn:microsoft.com/office/officeart/2008/layout/LinedList"/>
    <dgm:cxn modelId="{7DAF7B11-04B7-4D73-80C4-169373F34C26}" type="presOf" srcId="{7F7BEDB1-E282-4A92-8D62-A4EE4F03E539}" destId="{D30FD451-7444-4CE8-B63B-7460C4B32DB4}" srcOrd="0" destOrd="0" presId="urn:microsoft.com/office/officeart/2008/layout/LinedList"/>
    <dgm:cxn modelId="{B03D3914-0FB0-4A17-AD45-7FCED03CCF5F}" srcId="{9E07963B-A508-4E08-ABD1-7179A75163D0}" destId="{767E07B7-646C-4DEC-B5BC-D1DA10BC1173}" srcOrd="4" destOrd="0" parTransId="{6E9CEC98-D948-4C5B-BE11-51BC285E984C}" sibTransId="{37FF0507-1E44-4280-9591-4113E1721F12}"/>
    <dgm:cxn modelId="{B5C97B17-41DD-4EFB-857E-108D7B7D76E5}" srcId="{9E07963B-A508-4E08-ABD1-7179A75163D0}" destId="{DA655E16-9625-471F-92B1-3E89EB0B9ACC}" srcOrd="9" destOrd="0" parTransId="{2530C676-C9B5-4A50-B470-3B340560E6D6}" sibTransId="{A44D46A1-CBE6-4ECA-8F84-C0FC62678221}"/>
    <dgm:cxn modelId="{C12AE21E-80E7-48AB-A4C9-EEC4BFFFF552}" type="presOf" srcId="{AD815A67-0924-41AF-9ECD-1BB1FFD25EBB}" destId="{2D806436-D1EB-4048-86E2-8F9D3CB38D9D}" srcOrd="0" destOrd="0" presId="urn:microsoft.com/office/officeart/2008/layout/LinedList"/>
    <dgm:cxn modelId="{1665A129-8FB1-4674-8E9C-E2F3931827E4}" type="presOf" srcId="{767E07B7-646C-4DEC-B5BC-D1DA10BC1173}" destId="{9C265BC2-EEA3-4C41-96C7-6D2B4366C07C}" srcOrd="0" destOrd="0" presId="urn:microsoft.com/office/officeart/2008/layout/LinedList"/>
    <dgm:cxn modelId="{1C6FFE29-C5E5-450C-B8CE-A8DBD6767568}" srcId="{9E07963B-A508-4E08-ABD1-7179A75163D0}" destId="{E498FF0A-912C-4281-8F38-A763510CB7AA}" srcOrd="6" destOrd="0" parTransId="{F24AB34C-8715-4F48-94AA-3E04025ECC8A}" sibTransId="{79ABCA90-07F4-40F1-8A8D-06DB88FC8ADB}"/>
    <dgm:cxn modelId="{BEAFBD2A-6C5A-4D31-A6C1-91096199AFFA}" type="presOf" srcId="{DA655E16-9625-471F-92B1-3E89EB0B9ACC}" destId="{95523AF5-14DE-452A-A2BA-33612A982229}" srcOrd="0" destOrd="0" presId="urn:microsoft.com/office/officeart/2008/layout/LinedList"/>
    <dgm:cxn modelId="{2CEF9633-19F7-43B8-A6BF-DEB7AD10EF3E}" type="presOf" srcId="{C98A81DE-726B-4930-A57B-61164A6B838B}" destId="{C407A127-5B5B-443E-93D3-C08826F62A10}" srcOrd="0" destOrd="0" presId="urn:microsoft.com/office/officeart/2008/layout/LinedList"/>
    <dgm:cxn modelId="{E41DFF34-7C84-47BB-82CB-2C310C4A6118}" srcId="{9E07963B-A508-4E08-ABD1-7179A75163D0}" destId="{7F7BEDB1-E282-4A92-8D62-A4EE4F03E539}" srcOrd="11" destOrd="0" parTransId="{32D40E80-C0CB-46C3-BD39-A04CDA6EB43D}" sibTransId="{6A9F785A-9021-4370-B546-AAD03DD5A126}"/>
    <dgm:cxn modelId="{B4D64B36-71D2-40DD-AE42-6EA887B25671}" type="presOf" srcId="{5C22E3E6-277D-42D6-BC7D-E836B29DC38E}" destId="{17360C17-A3AE-4B19-9BD7-9B7B75CDA0F6}" srcOrd="0" destOrd="0" presId="urn:microsoft.com/office/officeart/2008/layout/LinedList"/>
    <dgm:cxn modelId="{DE43415F-E7A3-4EF9-BB1F-45DCFFE886F1}" srcId="{9E07963B-A508-4E08-ABD1-7179A75163D0}" destId="{AD815A67-0924-41AF-9ECD-1BB1FFD25EBB}" srcOrd="10" destOrd="0" parTransId="{720D2D9E-AD35-45A2-A343-BCC3767AB580}" sibTransId="{EB50A83C-0BD2-47B4-BD88-244DDE822D22}"/>
    <dgm:cxn modelId="{9C56A460-D32F-445C-965E-24A6E14E3B7B}" srcId="{9E07963B-A508-4E08-ABD1-7179A75163D0}" destId="{C98A81DE-726B-4930-A57B-61164A6B838B}" srcOrd="3" destOrd="0" parTransId="{8B954A72-8096-4140-86C6-7FF0CE8EAF94}" sibTransId="{5490717B-B10D-48AF-B986-1F69A455145F}"/>
    <dgm:cxn modelId="{0F5F1463-37D2-48DE-AB3F-097C758F3D9F}" type="presOf" srcId="{E8B6B9FB-C74B-4990-B868-14F3F60CC562}" destId="{58AB872C-92DF-4CC4-998F-E1F07370A5CD}" srcOrd="0" destOrd="0" presId="urn:microsoft.com/office/officeart/2008/layout/LinedList"/>
    <dgm:cxn modelId="{EBDFCA47-55BF-4018-84DF-B8ED9470B653}" srcId="{9E07963B-A508-4E08-ABD1-7179A75163D0}" destId="{99B4F2F8-A512-4DD2-BCF2-C8E86BD1DBEF}" srcOrd="1" destOrd="0" parTransId="{7569F122-F0FB-43FB-B224-F8455DED982F}" sibTransId="{BE8FE9F8-C4D0-4C74-9A58-4CCA560F7105}"/>
    <dgm:cxn modelId="{4D93C46F-A407-48B6-9DA6-AF37474BD0FC}" type="presOf" srcId="{74D90C19-64B6-45EF-A03F-1BEA1950EE01}" destId="{A7757CA7-57DD-4436-A426-8D6650F93F5C}" srcOrd="0" destOrd="0" presId="urn:microsoft.com/office/officeart/2008/layout/LinedList"/>
    <dgm:cxn modelId="{6DED6455-A290-4265-B995-377A5FD028C7}" type="presOf" srcId="{5AD26716-7364-4902-A925-A2C5CA2FCE5C}" destId="{6EA623EE-38B2-44ED-86C5-1D267B0D8452}" srcOrd="0" destOrd="0" presId="urn:microsoft.com/office/officeart/2008/layout/LinedList"/>
    <dgm:cxn modelId="{6FA1557B-3422-40D8-8C4E-069C7F81BDEB}" type="presOf" srcId="{1A9AE50E-E042-4C4C-B66B-CB470355B237}" destId="{9AB834E4-3B59-416D-A803-F48B64B972B0}" srcOrd="0" destOrd="0" presId="urn:microsoft.com/office/officeart/2008/layout/LinedList"/>
    <dgm:cxn modelId="{A2648A82-9AD4-49B0-878C-874EF9D3EC5C}" type="presOf" srcId="{91861CB1-79C4-47AD-BD96-2640D161D305}" destId="{063F5392-6766-4838-BBBE-8B92023778E1}" srcOrd="0" destOrd="0" presId="urn:microsoft.com/office/officeart/2008/layout/LinedList"/>
    <dgm:cxn modelId="{88705385-30C3-4711-991C-250CE43BCDC0}" srcId="{9E07963B-A508-4E08-ABD1-7179A75163D0}" destId="{1A9AE50E-E042-4C4C-B66B-CB470355B237}" srcOrd="12" destOrd="0" parTransId="{15474DCF-C6FD-4311-88FC-8000CFAADDFB}" sibTransId="{117F2D27-A1D4-41C0-933F-D0F12661362E}"/>
    <dgm:cxn modelId="{67D69786-F638-44F7-AF9B-3EF90F98BEF8}" srcId="{9E07963B-A508-4E08-ABD1-7179A75163D0}" destId="{5C22E3E6-277D-42D6-BC7D-E836B29DC38E}" srcOrd="8" destOrd="0" parTransId="{1AC23C3E-1848-4651-9CA7-9AE201E35E63}" sibTransId="{DB0860FE-4236-44C6-AF01-8DCE65C07144}"/>
    <dgm:cxn modelId="{B3C8EE88-ED67-4D54-AE4A-206718F29114}" type="presOf" srcId="{E498FF0A-912C-4281-8F38-A763510CB7AA}" destId="{C75A20CD-CAED-4BA8-952D-4FA5882BC764}" srcOrd="0" destOrd="0" presId="urn:microsoft.com/office/officeart/2008/layout/LinedList"/>
    <dgm:cxn modelId="{8055F99A-6E8B-463A-A77E-18B02F9AF5FF}" type="presOf" srcId="{99B4F2F8-A512-4DD2-BCF2-C8E86BD1DBEF}" destId="{68D4DA6C-930C-4F2E-859A-3B2ED07A4BAA}" srcOrd="0" destOrd="0" presId="urn:microsoft.com/office/officeart/2008/layout/LinedList"/>
    <dgm:cxn modelId="{54279DA7-8CBF-46A0-A363-88A4DF9A104D}" srcId="{9E07963B-A508-4E08-ABD1-7179A75163D0}" destId="{C17652AB-0DEF-42FE-A842-ADA731D8F54A}" srcOrd="13" destOrd="0" parTransId="{38CBA219-468A-4FE8-AC2D-90F10272517D}" sibTransId="{362D36F4-7C66-49EB-A994-6088E5B55F66}"/>
    <dgm:cxn modelId="{65B3CCA8-FE7D-4065-8136-845677C98A29}" type="presOf" srcId="{2D6ED798-EA60-416B-BBF6-F787CE1E43CE}" destId="{1B5BDF8A-3DC6-4BDA-B034-95FE05B866E3}" srcOrd="0" destOrd="0" presId="urn:microsoft.com/office/officeart/2008/layout/LinedList"/>
    <dgm:cxn modelId="{594620A9-F0FE-4238-ACB3-C28FC094DB26}" type="presOf" srcId="{C17652AB-0DEF-42FE-A842-ADA731D8F54A}" destId="{1CE6EDB8-79CE-427A-A29F-3B9C53B51F14}" srcOrd="0" destOrd="0" presId="urn:microsoft.com/office/officeart/2008/layout/LinedList"/>
    <dgm:cxn modelId="{556067B8-83F4-4AEF-80D8-46221F721C17}" srcId="{9E07963B-A508-4E08-ABD1-7179A75163D0}" destId="{2D6ED798-EA60-416B-BBF6-F787CE1E43CE}" srcOrd="7" destOrd="0" parTransId="{1B7D3981-5DCE-4E2F-9112-0227C18B3EDD}" sibTransId="{E3CEDADD-1286-4D10-BFBD-BA71BA0F2EA9}"/>
    <dgm:cxn modelId="{083693BE-533E-4747-885C-4571D7A59D13}" srcId="{9E07963B-A508-4E08-ABD1-7179A75163D0}" destId="{5AD26716-7364-4902-A925-A2C5CA2FCE5C}" srcOrd="14" destOrd="0" parTransId="{F0C17C24-7DF8-4554-9667-C283DA452EEB}" sibTransId="{9A190BB4-416A-43A3-B4C6-ED1999F031AA}"/>
    <dgm:cxn modelId="{C3C1C7CC-D79A-45F8-8186-A8CE8F2224F7}" srcId="{9E07963B-A508-4E08-ABD1-7179A75163D0}" destId="{74D90C19-64B6-45EF-A03F-1BEA1950EE01}" srcOrd="5" destOrd="0" parTransId="{81643129-7D09-41BC-B606-F2A9610CF87B}" sibTransId="{09A37AF7-6F00-497C-83D9-837E55589DB2}"/>
    <dgm:cxn modelId="{4A5CABDE-0DF5-436D-A88B-C87C7F7FBF1D}" srcId="{9E07963B-A508-4E08-ABD1-7179A75163D0}" destId="{E8B6B9FB-C74B-4990-B868-14F3F60CC562}" srcOrd="0" destOrd="0" parTransId="{0A97F770-8B78-458D-8FE6-8F83CA5D2657}" sibTransId="{DD6163AB-91D4-48FE-89C8-5A2979D8850F}"/>
    <dgm:cxn modelId="{937D74E6-F643-4283-AE15-32D72EBA0FCE}" srcId="{9E07963B-A508-4E08-ABD1-7179A75163D0}" destId="{91861CB1-79C4-47AD-BD96-2640D161D305}" srcOrd="2" destOrd="0" parTransId="{686C5816-718B-43C5-B2D4-049B6BA2A047}" sibTransId="{3DD79102-206E-4FDF-987C-10611F7D970E}"/>
    <dgm:cxn modelId="{3F38D2E8-51EE-4910-97CA-2D6387A13DF6}" srcId="{9E07963B-A508-4E08-ABD1-7179A75163D0}" destId="{08FAD3A3-E093-417B-9F60-76FB8249715C}" srcOrd="15" destOrd="0" parTransId="{DBAFDC72-6666-4461-A3DB-B97760BD0393}" sibTransId="{3DAD45F3-45A3-449D-BF52-D786F7D192AD}"/>
    <dgm:cxn modelId="{42728BFD-0DF4-4F06-BB73-2807A572E2C1}" type="presOf" srcId="{9E07963B-A508-4E08-ABD1-7179A75163D0}" destId="{4B6C7A0B-01F1-4DA3-864E-CD72AAD7ACB3}" srcOrd="0" destOrd="0" presId="urn:microsoft.com/office/officeart/2008/layout/LinedList"/>
    <dgm:cxn modelId="{F34F4071-DBD7-4F59-8BF7-FB972DAEB2A6}" type="presParOf" srcId="{4B6C7A0B-01F1-4DA3-864E-CD72AAD7ACB3}" destId="{24A1F93F-0935-47B6-B185-DACF2D060CE5}" srcOrd="0" destOrd="0" presId="urn:microsoft.com/office/officeart/2008/layout/LinedList"/>
    <dgm:cxn modelId="{B87D5ED6-F802-4084-BBCE-74599250149D}" type="presParOf" srcId="{4B6C7A0B-01F1-4DA3-864E-CD72AAD7ACB3}" destId="{F3318300-D0D4-43CE-AADB-A9364BB0A130}" srcOrd="1" destOrd="0" presId="urn:microsoft.com/office/officeart/2008/layout/LinedList"/>
    <dgm:cxn modelId="{D3F6D816-0396-4C48-8C2C-2825B589557C}" type="presParOf" srcId="{F3318300-D0D4-43CE-AADB-A9364BB0A130}" destId="{58AB872C-92DF-4CC4-998F-E1F07370A5CD}" srcOrd="0" destOrd="0" presId="urn:microsoft.com/office/officeart/2008/layout/LinedList"/>
    <dgm:cxn modelId="{BCA6AEE6-C7A0-4482-923B-B84ECD8AA132}" type="presParOf" srcId="{F3318300-D0D4-43CE-AADB-A9364BB0A130}" destId="{48A0EF20-8AB8-45B8-94C7-B23953746117}" srcOrd="1" destOrd="0" presId="urn:microsoft.com/office/officeart/2008/layout/LinedList"/>
    <dgm:cxn modelId="{3717BCEC-3EC8-423A-A14B-998F53A471E4}" type="presParOf" srcId="{4B6C7A0B-01F1-4DA3-864E-CD72AAD7ACB3}" destId="{146743D3-1BF1-48FD-AE73-F4D28A56AF60}" srcOrd="2" destOrd="0" presId="urn:microsoft.com/office/officeart/2008/layout/LinedList"/>
    <dgm:cxn modelId="{6723ED96-B5C8-43B9-B11A-2CDB00C44241}" type="presParOf" srcId="{4B6C7A0B-01F1-4DA3-864E-CD72AAD7ACB3}" destId="{F6FA8C9A-7EB6-4F0B-B045-C9F1693391F8}" srcOrd="3" destOrd="0" presId="urn:microsoft.com/office/officeart/2008/layout/LinedList"/>
    <dgm:cxn modelId="{C91B3FD3-F18F-4B7C-BCDD-F2B0CD64DF18}" type="presParOf" srcId="{F6FA8C9A-7EB6-4F0B-B045-C9F1693391F8}" destId="{68D4DA6C-930C-4F2E-859A-3B2ED07A4BAA}" srcOrd="0" destOrd="0" presId="urn:microsoft.com/office/officeart/2008/layout/LinedList"/>
    <dgm:cxn modelId="{3B6F755A-3F1B-4948-8F4F-03EFEAF6B712}" type="presParOf" srcId="{F6FA8C9A-7EB6-4F0B-B045-C9F1693391F8}" destId="{66F4C138-A0B0-4FAF-8853-D6DF95161071}" srcOrd="1" destOrd="0" presId="urn:microsoft.com/office/officeart/2008/layout/LinedList"/>
    <dgm:cxn modelId="{19E5E79C-65AE-4646-8728-4E4730AA43FC}" type="presParOf" srcId="{4B6C7A0B-01F1-4DA3-864E-CD72AAD7ACB3}" destId="{1D213F1A-88E0-46B8-847C-140446C27F74}" srcOrd="4" destOrd="0" presId="urn:microsoft.com/office/officeart/2008/layout/LinedList"/>
    <dgm:cxn modelId="{635B7627-D88C-4853-A58A-EC808DBCB718}" type="presParOf" srcId="{4B6C7A0B-01F1-4DA3-864E-CD72AAD7ACB3}" destId="{7E8E3298-A691-4A08-AC23-FED795E68718}" srcOrd="5" destOrd="0" presId="urn:microsoft.com/office/officeart/2008/layout/LinedList"/>
    <dgm:cxn modelId="{90CFE169-F970-43E3-B6F8-C9464C1FDF86}" type="presParOf" srcId="{7E8E3298-A691-4A08-AC23-FED795E68718}" destId="{063F5392-6766-4838-BBBE-8B92023778E1}" srcOrd="0" destOrd="0" presId="urn:microsoft.com/office/officeart/2008/layout/LinedList"/>
    <dgm:cxn modelId="{B4CF2FCB-209D-47CF-AAC2-BB456C498ECB}" type="presParOf" srcId="{7E8E3298-A691-4A08-AC23-FED795E68718}" destId="{E29DABA7-6F18-4005-9C57-774AFCC7D811}" srcOrd="1" destOrd="0" presId="urn:microsoft.com/office/officeart/2008/layout/LinedList"/>
    <dgm:cxn modelId="{2FB22650-5640-4AFD-B0D1-22FA0DA5E263}" type="presParOf" srcId="{4B6C7A0B-01F1-4DA3-864E-CD72AAD7ACB3}" destId="{9B40DB8F-4F12-4BFB-B8EA-A6BC6F6F6268}" srcOrd="6" destOrd="0" presId="urn:microsoft.com/office/officeart/2008/layout/LinedList"/>
    <dgm:cxn modelId="{9748C8F4-F45D-4905-8C01-F3DF986D2F15}" type="presParOf" srcId="{4B6C7A0B-01F1-4DA3-864E-CD72AAD7ACB3}" destId="{60CBBB59-3871-49A0-ACBB-C1654F6E2D31}" srcOrd="7" destOrd="0" presId="urn:microsoft.com/office/officeart/2008/layout/LinedList"/>
    <dgm:cxn modelId="{BAC9831E-992A-464D-AF7B-4F5A9FE567E5}" type="presParOf" srcId="{60CBBB59-3871-49A0-ACBB-C1654F6E2D31}" destId="{C407A127-5B5B-443E-93D3-C08826F62A10}" srcOrd="0" destOrd="0" presId="urn:microsoft.com/office/officeart/2008/layout/LinedList"/>
    <dgm:cxn modelId="{3F134760-5F73-4C74-A772-AD0BAD29D9B2}" type="presParOf" srcId="{60CBBB59-3871-49A0-ACBB-C1654F6E2D31}" destId="{C34A21A4-D0EC-4278-A6BB-013A96CB0361}" srcOrd="1" destOrd="0" presId="urn:microsoft.com/office/officeart/2008/layout/LinedList"/>
    <dgm:cxn modelId="{3F6BFB83-FE90-4D90-AA49-82810A11EF6D}" type="presParOf" srcId="{4B6C7A0B-01F1-4DA3-864E-CD72AAD7ACB3}" destId="{3F470A8F-E74A-403F-BF2D-D41F9E436B85}" srcOrd="8" destOrd="0" presId="urn:microsoft.com/office/officeart/2008/layout/LinedList"/>
    <dgm:cxn modelId="{9C64E288-25FE-4EB4-A4FA-40DD04DCC0D0}" type="presParOf" srcId="{4B6C7A0B-01F1-4DA3-864E-CD72AAD7ACB3}" destId="{8E9ECB4B-4969-4B30-8F39-91AB05985C3C}" srcOrd="9" destOrd="0" presId="urn:microsoft.com/office/officeart/2008/layout/LinedList"/>
    <dgm:cxn modelId="{51A82841-9636-4590-9BBD-81E1D32C9D57}" type="presParOf" srcId="{8E9ECB4B-4969-4B30-8F39-91AB05985C3C}" destId="{9C265BC2-EEA3-4C41-96C7-6D2B4366C07C}" srcOrd="0" destOrd="0" presId="urn:microsoft.com/office/officeart/2008/layout/LinedList"/>
    <dgm:cxn modelId="{7BA5CEBF-A07B-4881-BC5F-7825AF8F9EC0}" type="presParOf" srcId="{8E9ECB4B-4969-4B30-8F39-91AB05985C3C}" destId="{B86F4DB6-269B-4F7B-8C36-981FD8917A38}" srcOrd="1" destOrd="0" presId="urn:microsoft.com/office/officeart/2008/layout/LinedList"/>
    <dgm:cxn modelId="{4B9F9E09-C12C-4EFE-9F8B-4A9E5D2E718C}" type="presParOf" srcId="{4B6C7A0B-01F1-4DA3-864E-CD72AAD7ACB3}" destId="{309B52B9-B656-4695-BE8D-ABCC50F790BF}" srcOrd="10" destOrd="0" presId="urn:microsoft.com/office/officeart/2008/layout/LinedList"/>
    <dgm:cxn modelId="{FCECAD07-E60D-47D5-AB82-85D6F490D0AD}" type="presParOf" srcId="{4B6C7A0B-01F1-4DA3-864E-CD72AAD7ACB3}" destId="{F47BC6D7-74F2-4A63-9A2F-423539EEED07}" srcOrd="11" destOrd="0" presId="urn:microsoft.com/office/officeart/2008/layout/LinedList"/>
    <dgm:cxn modelId="{378526C0-26E5-40FE-B46A-3DA098795430}" type="presParOf" srcId="{F47BC6D7-74F2-4A63-9A2F-423539EEED07}" destId="{A7757CA7-57DD-4436-A426-8D6650F93F5C}" srcOrd="0" destOrd="0" presId="urn:microsoft.com/office/officeart/2008/layout/LinedList"/>
    <dgm:cxn modelId="{0E661AE3-BE2B-4CC5-9D5F-61DBE624C4C3}" type="presParOf" srcId="{F47BC6D7-74F2-4A63-9A2F-423539EEED07}" destId="{AAE84FA7-801A-430D-86AF-901FA7147E88}" srcOrd="1" destOrd="0" presId="urn:microsoft.com/office/officeart/2008/layout/LinedList"/>
    <dgm:cxn modelId="{B5BF3D71-1D1E-4AAE-9188-D316424A5AC2}" type="presParOf" srcId="{4B6C7A0B-01F1-4DA3-864E-CD72AAD7ACB3}" destId="{BACC9AC0-56B3-4AF6-BA7B-C42D848283E0}" srcOrd="12" destOrd="0" presId="urn:microsoft.com/office/officeart/2008/layout/LinedList"/>
    <dgm:cxn modelId="{C0C23BC4-2B61-4D7F-8345-64E4796BC67B}" type="presParOf" srcId="{4B6C7A0B-01F1-4DA3-864E-CD72AAD7ACB3}" destId="{18561910-89B5-487D-83AD-4346C114782E}" srcOrd="13" destOrd="0" presId="urn:microsoft.com/office/officeart/2008/layout/LinedList"/>
    <dgm:cxn modelId="{05028D7E-9714-4480-AED5-D44F87ED6260}" type="presParOf" srcId="{18561910-89B5-487D-83AD-4346C114782E}" destId="{C75A20CD-CAED-4BA8-952D-4FA5882BC764}" srcOrd="0" destOrd="0" presId="urn:microsoft.com/office/officeart/2008/layout/LinedList"/>
    <dgm:cxn modelId="{B61CAFA8-4A5B-49E9-AD2C-73C7F6DBBBC7}" type="presParOf" srcId="{18561910-89B5-487D-83AD-4346C114782E}" destId="{14DB968C-5A69-41A8-B8AD-77608EC9200F}" srcOrd="1" destOrd="0" presId="urn:microsoft.com/office/officeart/2008/layout/LinedList"/>
    <dgm:cxn modelId="{0AC99B80-8007-42E6-8EAC-084B3BFD7721}" type="presParOf" srcId="{4B6C7A0B-01F1-4DA3-864E-CD72AAD7ACB3}" destId="{F8FE77FB-628A-4435-A8BB-5DBBA17183D9}" srcOrd="14" destOrd="0" presId="urn:microsoft.com/office/officeart/2008/layout/LinedList"/>
    <dgm:cxn modelId="{A447F9C7-83ED-48C5-AD71-5B6827C13EDE}" type="presParOf" srcId="{4B6C7A0B-01F1-4DA3-864E-CD72AAD7ACB3}" destId="{E000E3B5-4D32-4837-82EF-C718C0C1764E}" srcOrd="15" destOrd="0" presId="urn:microsoft.com/office/officeart/2008/layout/LinedList"/>
    <dgm:cxn modelId="{E8DDEAC4-8982-486D-9D55-A9EF79E7416F}" type="presParOf" srcId="{E000E3B5-4D32-4837-82EF-C718C0C1764E}" destId="{1B5BDF8A-3DC6-4BDA-B034-95FE05B866E3}" srcOrd="0" destOrd="0" presId="urn:microsoft.com/office/officeart/2008/layout/LinedList"/>
    <dgm:cxn modelId="{63B0B937-FEB3-4034-9438-477558471A90}" type="presParOf" srcId="{E000E3B5-4D32-4837-82EF-C718C0C1764E}" destId="{DAEF671E-BAE2-4489-B91B-6342F88C7A1C}" srcOrd="1" destOrd="0" presId="urn:microsoft.com/office/officeart/2008/layout/LinedList"/>
    <dgm:cxn modelId="{885E256D-17B6-4D71-98B1-2062F307B3A1}" type="presParOf" srcId="{4B6C7A0B-01F1-4DA3-864E-CD72AAD7ACB3}" destId="{67DF8157-1D54-449E-A10C-FB573C56295A}" srcOrd="16" destOrd="0" presId="urn:microsoft.com/office/officeart/2008/layout/LinedList"/>
    <dgm:cxn modelId="{3F75F72C-3F75-4262-B486-19CACC317414}" type="presParOf" srcId="{4B6C7A0B-01F1-4DA3-864E-CD72AAD7ACB3}" destId="{35E58D71-6185-4698-8B85-926003537D46}" srcOrd="17" destOrd="0" presId="urn:microsoft.com/office/officeart/2008/layout/LinedList"/>
    <dgm:cxn modelId="{D8F0EDFD-3B48-4D7A-B7F2-909A77C38ADF}" type="presParOf" srcId="{35E58D71-6185-4698-8B85-926003537D46}" destId="{17360C17-A3AE-4B19-9BD7-9B7B75CDA0F6}" srcOrd="0" destOrd="0" presId="urn:microsoft.com/office/officeart/2008/layout/LinedList"/>
    <dgm:cxn modelId="{C00BD8F4-4587-4EFF-BDBB-DC0CAEEECCA5}" type="presParOf" srcId="{35E58D71-6185-4698-8B85-926003537D46}" destId="{D396EFCB-53E9-4C6A-A08A-ADC190AD6D81}" srcOrd="1" destOrd="0" presId="urn:microsoft.com/office/officeart/2008/layout/LinedList"/>
    <dgm:cxn modelId="{744C6436-124F-47DE-929E-D91DA7BAA894}" type="presParOf" srcId="{4B6C7A0B-01F1-4DA3-864E-CD72AAD7ACB3}" destId="{DFB2A652-C6BC-4D24-BD52-50084197369D}" srcOrd="18" destOrd="0" presId="urn:microsoft.com/office/officeart/2008/layout/LinedList"/>
    <dgm:cxn modelId="{1DEAEEA7-A6F8-4180-AFEE-95045D85AC59}" type="presParOf" srcId="{4B6C7A0B-01F1-4DA3-864E-CD72AAD7ACB3}" destId="{A03A109F-1862-4F3A-8134-8DC11D19DB72}" srcOrd="19" destOrd="0" presId="urn:microsoft.com/office/officeart/2008/layout/LinedList"/>
    <dgm:cxn modelId="{33A8A56A-D1D8-49DF-A26A-59027DF80D1D}" type="presParOf" srcId="{A03A109F-1862-4F3A-8134-8DC11D19DB72}" destId="{95523AF5-14DE-452A-A2BA-33612A982229}" srcOrd="0" destOrd="0" presId="urn:microsoft.com/office/officeart/2008/layout/LinedList"/>
    <dgm:cxn modelId="{E47133DD-7F5D-40EA-8D65-67673FE326E8}" type="presParOf" srcId="{A03A109F-1862-4F3A-8134-8DC11D19DB72}" destId="{26387D53-CDE2-40F3-ABA6-07FF94F2B2B8}" srcOrd="1" destOrd="0" presId="urn:microsoft.com/office/officeart/2008/layout/LinedList"/>
    <dgm:cxn modelId="{65D2F890-ADCB-4648-A6E8-8F4485E3B244}" type="presParOf" srcId="{4B6C7A0B-01F1-4DA3-864E-CD72AAD7ACB3}" destId="{9E431B1C-64C1-4026-B0EC-04A1BF53AF1E}" srcOrd="20" destOrd="0" presId="urn:microsoft.com/office/officeart/2008/layout/LinedList"/>
    <dgm:cxn modelId="{45DCFE9E-CCE7-4DA7-A470-71F5F3E29A5E}" type="presParOf" srcId="{4B6C7A0B-01F1-4DA3-864E-CD72AAD7ACB3}" destId="{6E9AB0DE-C720-4229-A287-670AB920463D}" srcOrd="21" destOrd="0" presId="urn:microsoft.com/office/officeart/2008/layout/LinedList"/>
    <dgm:cxn modelId="{3306A29A-C035-4A4F-8F62-59AE3F05F121}" type="presParOf" srcId="{6E9AB0DE-C720-4229-A287-670AB920463D}" destId="{2D806436-D1EB-4048-86E2-8F9D3CB38D9D}" srcOrd="0" destOrd="0" presId="urn:microsoft.com/office/officeart/2008/layout/LinedList"/>
    <dgm:cxn modelId="{81BFF686-40A3-4AF1-AD27-527EF2943384}" type="presParOf" srcId="{6E9AB0DE-C720-4229-A287-670AB920463D}" destId="{56EEECE9-D85C-45A9-83A1-BAF450676CF6}" srcOrd="1" destOrd="0" presId="urn:microsoft.com/office/officeart/2008/layout/LinedList"/>
    <dgm:cxn modelId="{AE793E29-B3BC-4CEC-9E9F-EBD1EFA2ADFF}" type="presParOf" srcId="{4B6C7A0B-01F1-4DA3-864E-CD72AAD7ACB3}" destId="{4B97E3BE-E4A5-423B-ACC8-E80B2E1DB707}" srcOrd="22" destOrd="0" presId="urn:microsoft.com/office/officeart/2008/layout/LinedList"/>
    <dgm:cxn modelId="{7DDC59BD-1E93-485D-A9E7-C4679F48F9B8}" type="presParOf" srcId="{4B6C7A0B-01F1-4DA3-864E-CD72AAD7ACB3}" destId="{8F7D5EBC-435F-42CC-BB60-6F434EA4ED3E}" srcOrd="23" destOrd="0" presId="urn:microsoft.com/office/officeart/2008/layout/LinedList"/>
    <dgm:cxn modelId="{46F0E686-2C89-4E98-9CFB-B4AEA8F87242}" type="presParOf" srcId="{8F7D5EBC-435F-42CC-BB60-6F434EA4ED3E}" destId="{D30FD451-7444-4CE8-B63B-7460C4B32DB4}" srcOrd="0" destOrd="0" presId="urn:microsoft.com/office/officeart/2008/layout/LinedList"/>
    <dgm:cxn modelId="{1585FCCA-91FB-4B9D-973A-B6540F089E2E}" type="presParOf" srcId="{8F7D5EBC-435F-42CC-BB60-6F434EA4ED3E}" destId="{09DDA999-9861-40F9-AB6B-E063CD95A8A3}" srcOrd="1" destOrd="0" presId="urn:microsoft.com/office/officeart/2008/layout/LinedList"/>
    <dgm:cxn modelId="{E1FEA8B1-B2F6-402C-888C-7A6D5EA10CF2}" type="presParOf" srcId="{4B6C7A0B-01F1-4DA3-864E-CD72AAD7ACB3}" destId="{1D603CF2-CA26-47FE-AA3A-8361620D0145}" srcOrd="24" destOrd="0" presId="urn:microsoft.com/office/officeart/2008/layout/LinedList"/>
    <dgm:cxn modelId="{CB089AE3-88D7-4593-B3D8-E90625D17D84}" type="presParOf" srcId="{4B6C7A0B-01F1-4DA3-864E-CD72AAD7ACB3}" destId="{48588F83-289A-440D-AFBA-70CA4C586B1D}" srcOrd="25" destOrd="0" presId="urn:microsoft.com/office/officeart/2008/layout/LinedList"/>
    <dgm:cxn modelId="{A2A4BD5B-A87E-4F69-B8D0-467CCD1B84B6}" type="presParOf" srcId="{48588F83-289A-440D-AFBA-70CA4C586B1D}" destId="{9AB834E4-3B59-416D-A803-F48B64B972B0}" srcOrd="0" destOrd="0" presId="urn:microsoft.com/office/officeart/2008/layout/LinedList"/>
    <dgm:cxn modelId="{909A3D06-35BB-4C19-82D8-8CC4D2F1A5DF}" type="presParOf" srcId="{48588F83-289A-440D-AFBA-70CA4C586B1D}" destId="{EC9714B6-257D-4AE2-ABEE-91C4BA5782EB}" srcOrd="1" destOrd="0" presId="urn:microsoft.com/office/officeart/2008/layout/LinedList"/>
    <dgm:cxn modelId="{96212BDA-F900-4F66-B8D2-9298C0027B9A}" type="presParOf" srcId="{4B6C7A0B-01F1-4DA3-864E-CD72AAD7ACB3}" destId="{91C69A70-4ECB-4C89-BF3A-C5C883A259F9}" srcOrd="26" destOrd="0" presId="urn:microsoft.com/office/officeart/2008/layout/LinedList"/>
    <dgm:cxn modelId="{F47F1BDF-D7C2-4700-9402-DD589929D35C}" type="presParOf" srcId="{4B6C7A0B-01F1-4DA3-864E-CD72AAD7ACB3}" destId="{F343A28D-E3AB-4266-BF92-91193659B238}" srcOrd="27" destOrd="0" presId="urn:microsoft.com/office/officeart/2008/layout/LinedList"/>
    <dgm:cxn modelId="{315FDBDE-BAA1-4725-B03F-2266CD9F53C8}" type="presParOf" srcId="{F343A28D-E3AB-4266-BF92-91193659B238}" destId="{1CE6EDB8-79CE-427A-A29F-3B9C53B51F14}" srcOrd="0" destOrd="0" presId="urn:microsoft.com/office/officeart/2008/layout/LinedList"/>
    <dgm:cxn modelId="{A625CE08-590F-4F8C-BD67-82BE58F8093A}" type="presParOf" srcId="{F343A28D-E3AB-4266-BF92-91193659B238}" destId="{F2C2C7A4-2597-4EBB-9A68-2665557BAE9E}" srcOrd="1" destOrd="0" presId="urn:microsoft.com/office/officeart/2008/layout/LinedList"/>
    <dgm:cxn modelId="{220DA118-F024-47ED-ACC6-82629A382A4F}" type="presParOf" srcId="{4B6C7A0B-01F1-4DA3-864E-CD72AAD7ACB3}" destId="{DCDD861E-3C17-4E3B-803B-3041BCE856BB}" srcOrd="28" destOrd="0" presId="urn:microsoft.com/office/officeart/2008/layout/LinedList"/>
    <dgm:cxn modelId="{854F607E-E226-460C-A86A-FC7A85336766}" type="presParOf" srcId="{4B6C7A0B-01F1-4DA3-864E-CD72AAD7ACB3}" destId="{B3342479-31D0-44A1-BBCE-F070637B2761}" srcOrd="29" destOrd="0" presId="urn:microsoft.com/office/officeart/2008/layout/LinedList"/>
    <dgm:cxn modelId="{49DE80A0-5383-49AF-B737-A4B3EAFCDD0D}" type="presParOf" srcId="{B3342479-31D0-44A1-BBCE-F070637B2761}" destId="{6EA623EE-38B2-44ED-86C5-1D267B0D8452}" srcOrd="0" destOrd="0" presId="urn:microsoft.com/office/officeart/2008/layout/LinedList"/>
    <dgm:cxn modelId="{D16FE5CA-5E2B-432A-8574-4F7A370F2325}" type="presParOf" srcId="{B3342479-31D0-44A1-BBCE-F070637B2761}" destId="{304D987D-B14F-48D1-9111-957A0BA1082F}" srcOrd="1" destOrd="0" presId="urn:microsoft.com/office/officeart/2008/layout/LinedList"/>
    <dgm:cxn modelId="{EAB9AE61-6DFC-4840-A1D2-99A983A80415}" type="presParOf" srcId="{4B6C7A0B-01F1-4DA3-864E-CD72AAD7ACB3}" destId="{A7C3D3C9-23B7-4268-BFD1-D97B8AADD32A}" srcOrd="30" destOrd="0" presId="urn:microsoft.com/office/officeart/2008/layout/LinedList"/>
    <dgm:cxn modelId="{4203C39B-F957-40B4-BEF6-F530A90034A3}" type="presParOf" srcId="{4B6C7A0B-01F1-4DA3-864E-CD72AAD7ACB3}" destId="{0601F3B7-70F9-443A-813A-F3B52DC4DD32}" srcOrd="31" destOrd="0" presId="urn:microsoft.com/office/officeart/2008/layout/LinedList"/>
    <dgm:cxn modelId="{99461FCA-BCC6-4D42-A175-775563DA54B3}" type="presParOf" srcId="{0601F3B7-70F9-443A-813A-F3B52DC4DD32}" destId="{BDE31251-81FB-4617-B459-141044AAD7A1}" srcOrd="0" destOrd="0" presId="urn:microsoft.com/office/officeart/2008/layout/LinedList"/>
    <dgm:cxn modelId="{CFF1F377-E047-43D3-9E72-527B221CD3D5}" type="presParOf" srcId="{0601F3B7-70F9-443A-813A-F3B52DC4DD32}" destId="{7986AA02-ABE0-4EC8-A114-60C6741A3A0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483B20-A95C-4B24-94AA-566B49586D5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2AB1949-ABBC-4186-A93D-9C744236F9CD}">
      <dgm:prSet custT="1"/>
      <dgm:spPr/>
      <dgm:t>
        <a:bodyPr/>
        <a:lstStyle/>
        <a:p>
          <a:r>
            <a:rPr lang="en-US" sz="2000" dirty="0">
              <a:latin typeface="Time new roman"/>
            </a:rPr>
            <a:t>The basic Bat algorithm is bio-inspired on the bio-sonar or echo location characteristics of bats. ​</a:t>
          </a:r>
        </a:p>
      </dgm:t>
    </dgm:pt>
    <dgm:pt modelId="{AFCDD2BD-679E-4ACE-AEA2-5ED685258450}" type="parTrans" cxnId="{D89E7DAD-0033-4CB3-AE91-3DF6F1499071}">
      <dgm:prSet/>
      <dgm:spPr/>
      <dgm:t>
        <a:bodyPr/>
        <a:lstStyle/>
        <a:p>
          <a:endParaRPr lang="en-US"/>
        </a:p>
      </dgm:t>
    </dgm:pt>
    <dgm:pt modelId="{93B89B5A-C069-474B-9465-2F21F26147FB}" type="sibTrans" cxnId="{D89E7DAD-0033-4CB3-AE91-3DF6F1499071}">
      <dgm:prSet/>
      <dgm:spPr/>
      <dgm:t>
        <a:bodyPr/>
        <a:lstStyle/>
        <a:p>
          <a:endParaRPr lang="en-US"/>
        </a:p>
      </dgm:t>
    </dgm:pt>
    <dgm:pt modelId="{79B2FA07-BAF9-4EC4-B02E-381143B08FAA}">
      <dgm:prSet custT="1"/>
      <dgm:spPr/>
      <dgm:t>
        <a:bodyPr/>
        <a:lstStyle/>
        <a:p>
          <a:r>
            <a:rPr lang="en-US" sz="2000" dirty="0">
              <a:latin typeface="Time new roman"/>
            </a:rPr>
            <a:t>In nature, bats release ultrasonic waves to the environment around it for the purposes of hunting or navigation. ​</a:t>
          </a:r>
        </a:p>
      </dgm:t>
    </dgm:pt>
    <dgm:pt modelId="{46F8E03A-BBC6-48BB-8099-7684512D8307}" type="parTrans" cxnId="{6AFC31B5-2E63-4280-A177-1140B5D16FC9}">
      <dgm:prSet/>
      <dgm:spPr/>
      <dgm:t>
        <a:bodyPr/>
        <a:lstStyle/>
        <a:p>
          <a:endParaRPr lang="en-US"/>
        </a:p>
      </dgm:t>
    </dgm:pt>
    <dgm:pt modelId="{70BBFA8D-6A8F-485D-A218-086732B9BC18}" type="sibTrans" cxnId="{6AFC31B5-2E63-4280-A177-1140B5D16FC9}">
      <dgm:prSet/>
      <dgm:spPr/>
      <dgm:t>
        <a:bodyPr/>
        <a:lstStyle/>
        <a:p>
          <a:endParaRPr lang="en-US"/>
        </a:p>
      </dgm:t>
    </dgm:pt>
    <dgm:pt modelId="{67F9A4B1-D878-4EEE-9D8F-D7DCBA9B49D2}">
      <dgm:prSet custT="1"/>
      <dgm:spPr/>
      <dgm:t>
        <a:bodyPr/>
        <a:lstStyle/>
        <a:p>
          <a:r>
            <a:rPr lang="en-US" sz="2000" dirty="0">
              <a:latin typeface="Time new roman"/>
            </a:rPr>
            <a:t>After the emission of these waves, it receives the echoes of the waves, and based on the received echo they locate themselves and identify obstacles in their ways and preys. ​</a:t>
          </a:r>
        </a:p>
      </dgm:t>
    </dgm:pt>
    <dgm:pt modelId="{D57B1846-E164-42CC-BA71-282FD74BB1FD}" type="parTrans" cxnId="{BC7C9841-8F86-49A0-8C25-2EFEDCA39027}">
      <dgm:prSet/>
      <dgm:spPr/>
      <dgm:t>
        <a:bodyPr/>
        <a:lstStyle/>
        <a:p>
          <a:endParaRPr lang="en-US"/>
        </a:p>
      </dgm:t>
    </dgm:pt>
    <dgm:pt modelId="{7AD7A274-54D4-4FD2-856A-A21F5069EBD5}" type="sibTrans" cxnId="{BC7C9841-8F86-49A0-8C25-2EFEDCA39027}">
      <dgm:prSet/>
      <dgm:spPr/>
      <dgm:t>
        <a:bodyPr/>
        <a:lstStyle/>
        <a:p>
          <a:endParaRPr lang="en-US"/>
        </a:p>
      </dgm:t>
    </dgm:pt>
    <dgm:pt modelId="{6B4D88F1-EC6B-4E58-BB17-17A5F91CAC03}" type="pres">
      <dgm:prSet presAssocID="{E4483B20-A95C-4B24-94AA-566B49586D5F}" presName="linear" presStyleCnt="0">
        <dgm:presLayoutVars>
          <dgm:animLvl val="lvl"/>
          <dgm:resizeHandles val="exact"/>
        </dgm:presLayoutVars>
      </dgm:prSet>
      <dgm:spPr/>
    </dgm:pt>
    <dgm:pt modelId="{BABD49C4-F477-44EF-A0A5-B80D95AB4C13}" type="pres">
      <dgm:prSet presAssocID="{42AB1949-ABBC-4186-A93D-9C744236F9CD}" presName="parentText" presStyleLbl="node1" presStyleIdx="0" presStyleCnt="3">
        <dgm:presLayoutVars>
          <dgm:chMax val="0"/>
          <dgm:bulletEnabled val="1"/>
        </dgm:presLayoutVars>
      </dgm:prSet>
      <dgm:spPr/>
    </dgm:pt>
    <dgm:pt modelId="{B85F0F47-AFAB-4DB7-B224-05871D43421E}" type="pres">
      <dgm:prSet presAssocID="{93B89B5A-C069-474B-9465-2F21F26147FB}" presName="spacer" presStyleCnt="0"/>
      <dgm:spPr/>
    </dgm:pt>
    <dgm:pt modelId="{6339112B-9CC3-43B1-83A4-0A39BC6009CE}" type="pres">
      <dgm:prSet presAssocID="{79B2FA07-BAF9-4EC4-B02E-381143B08FAA}" presName="parentText" presStyleLbl="node1" presStyleIdx="1" presStyleCnt="3">
        <dgm:presLayoutVars>
          <dgm:chMax val="0"/>
          <dgm:bulletEnabled val="1"/>
        </dgm:presLayoutVars>
      </dgm:prSet>
      <dgm:spPr/>
    </dgm:pt>
    <dgm:pt modelId="{A013B942-CAB5-481F-B6D6-383D787C1621}" type="pres">
      <dgm:prSet presAssocID="{70BBFA8D-6A8F-485D-A218-086732B9BC18}" presName="spacer" presStyleCnt="0"/>
      <dgm:spPr/>
    </dgm:pt>
    <dgm:pt modelId="{07405B90-A54C-4E04-81AB-5DD51637A47D}" type="pres">
      <dgm:prSet presAssocID="{67F9A4B1-D878-4EEE-9D8F-D7DCBA9B49D2}" presName="parentText" presStyleLbl="node1" presStyleIdx="2" presStyleCnt="3">
        <dgm:presLayoutVars>
          <dgm:chMax val="0"/>
          <dgm:bulletEnabled val="1"/>
        </dgm:presLayoutVars>
      </dgm:prSet>
      <dgm:spPr/>
    </dgm:pt>
  </dgm:ptLst>
  <dgm:cxnLst>
    <dgm:cxn modelId="{7B20E721-A8EE-4892-A108-01E6EB5E250C}" type="presOf" srcId="{E4483B20-A95C-4B24-94AA-566B49586D5F}" destId="{6B4D88F1-EC6B-4E58-BB17-17A5F91CAC03}" srcOrd="0" destOrd="0" presId="urn:microsoft.com/office/officeart/2005/8/layout/vList2"/>
    <dgm:cxn modelId="{FA34F02B-3C87-4BEC-8087-1FBBAB5943AD}" type="presOf" srcId="{79B2FA07-BAF9-4EC4-B02E-381143B08FAA}" destId="{6339112B-9CC3-43B1-83A4-0A39BC6009CE}" srcOrd="0" destOrd="0" presId="urn:microsoft.com/office/officeart/2005/8/layout/vList2"/>
    <dgm:cxn modelId="{BC7C9841-8F86-49A0-8C25-2EFEDCA39027}" srcId="{E4483B20-A95C-4B24-94AA-566B49586D5F}" destId="{67F9A4B1-D878-4EEE-9D8F-D7DCBA9B49D2}" srcOrd="2" destOrd="0" parTransId="{D57B1846-E164-42CC-BA71-282FD74BB1FD}" sibTransId="{7AD7A274-54D4-4FD2-856A-A21F5069EBD5}"/>
    <dgm:cxn modelId="{E5AA4C42-D0C3-4C05-90A5-BE1BFC339C28}" type="presOf" srcId="{67F9A4B1-D878-4EEE-9D8F-D7DCBA9B49D2}" destId="{07405B90-A54C-4E04-81AB-5DD51637A47D}" srcOrd="0" destOrd="0" presId="urn:microsoft.com/office/officeart/2005/8/layout/vList2"/>
    <dgm:cxn modelId="{D89E7DAD-0033-4CB3-AE91-3DF6F1499071}" srcId="{E4483B20-A95C-4B24-94AA-566B49586D5F}" destId="{42AB1949-ABBC-4186-A93D-9C744236F9CD}" srcOrd="0" destOrd="0" parTransId="{AFCDD2BD-679E-4ACE-AEA2-5ED685258450}" sibTransId="{93B89B5A-C069-474B-9465-2F21F26147FB}"/>
    <dgm:cxn modelId="{6AFC31B5-2E63-4280-A177-1140B5D16FC9}" srcId="{E4483B20-A95C-4B24-94AA-566B49586D5F}" destId="{79B2FA07-BAF9-4EC4-B02E-381143B08FAA}" srcOrd="1" destOrd="0" parTransId="{46F8E03A-BBC6-48BB-8099-7684512D8307}" sibTransId="{70BBFA8D-6A8F-485D-A218-086732B9BC18}"/>
    <dgm:cxn modelId="{E9466CFE-95C7-49E5-B5E5-D0711D9D56D9}" type="presOf" srcId="{42AB1949-ABBC-4186-A93D-9C744236F9CD}" destId="{BABD49C4-F477-44EF-A0A5-B80D95AB4C13}" srcOrd="0" destOrd="0" presId="urn:microsoft.com/office/officeart/2005/8/layout/vList2"/>
    <dgm:cxn modelId="{AF02A891-9596-422B-9A52-9187150AA474}" type="presParOf" srcId="{6B4D88F1-EC6B-4E58-BB17-17A5F91CAC03}" destId="{BABD49C4-F477-44EF-A0A5-B80D95AB4C13}" srcOrd="0" destOrd="0" presId="urn:microsoft.com/office/officeart/2005/8/layout/vList2"/>
    <dgm:cxn modelId="{CC80244F-E48E-4BF4-BE3F-497397D1F17F}" type="presParOf" srcId="{6B4D88F1-EC6B-4E58-BB17-17A5F91CAC03}" destId="{B85F0F47-AFAB-4DB7-B224-05871D43421E}" srcOrd="1" destOrd="0" presId="urn:microsoft.com/office/officeart/2005/8/layout/vList2"/>
    <dgm:cxn modelId="{1303C7FC-996C-4960-A70A-6F3C1FF22540}" type="presParOf" srcId="{6B4D88F1-EC6B-4E58-BB17-17A5F91CAC03}" destId="{6339112B-9CC3-43B1-83A4-0A39BC6009CE}" srcOrd="2" destOrd="0" presId="urn:microsoft.com/office/officeart/2005/8/layout/vList2"/>
    <dgm:cxn modelId="{38AD07F0-BBDA-44FF-9B7D-E5DF01528462}" type="presParOf" srcId="{6B4D88F1-EC6B-4E58-BB17-17A5F91CAC03}" destId="{A013B942-CAB5-481F-B6D6-383D787C1621}" srcOrd="3" destOrd="0" presId="urn:microsoft.com/office/officeart/2005/8/layout/vList2"/>
    <dgm:cxn modelId="{4A0C50F4-CBCA-436C-82ED-4B849C9F23E7}" type="presParOf" srcId="{6B4D88F1-EC6B-4E58-BB17-17A5F91CAC03}" destId="{07405B90-A54C-4E04-81AB-5DD51637A47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5F9A76-58C2-4861-8503-1257E439054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1E50E85-C326-44D0-9EA4-EAD644AEEE35}">
      <dgm:prSet custT="1"/>
      <dgm:spPr/>
      <dgm:t>
        <a:bodyPr/>
        <a:lstStyle/>
        <a:p>
          <a:r>
            <a:rPr lang="en-US" sz="2000" dirty="0">
              <a:latin typeface="Time new roman"/>
            </a:rPr>
            <a:t>Hybrid Bat Algorithm was obtained by hybridizing the original BA using the Differential Evolution (DE) strategies.</a:t>
          </a:r>
        </a:p>
      </dgm:t>
    </dgm:pt>
    <dgm:pt modelId="{241B4C72-376F-4134-84AC-32B9F40272AA}" type="parTrans" cxnId="{A42343B2-FEF3-471C-8C01-53E7964A7148}">
      <dgm:prSet/>
      <dgm:spPr/>
      <dgm:t>
        <a:bodyPr/>
        <a:lstStyle/>
        <a:p>
          <a:endParaRPr lang="en-US"/>
        </a:p>
      </dgm:t>
    </dgm:pt>
    <dgm:pt modelId="{05B1D2DF-1EAE-46D8-9626-43A410957F89}" type="sibTrans" cxnId="{A42343B2-FEF3-471C-8C01-53E7964A7148}">
      <dgm:prSet/>
      <dgm:spPr/>
      <dgm:t>
        <a:bodyPr/>
        <a:lstStyle/>
        <a:p>
          <a:endParaRPr lang="en-US"/>
        </a:p>
      </dgm:t>
    </dgm:pt>
    <dgm:pt modelId="{57504818-9D93-4A90-8B4E-70D0745017CC}">
      <dgm:prSet custT="1"/>
      <dgm:spPr/>
      <dgm:t>
        <a:bodyPr/>
        <a:lstStyle/>
        <a:p>
          <a:r>
            <a:rPr lang="en-US" sz="2000" dirty="0">
              <a:latin typeface="Time new roman"/>
            </a:rPr>
            <a:t>DE optimizes a problem by maintaining a population of candidate solutions and creates new candidate solutions by combining the existing ones according to its simple formulae, and then keeping whichever candidate solution has the best score or fitness on the optimization problem at hand. DE supports a differential mutation, a differential crossover and a differential selection.</a:t>
          </a:r>
        </a:p>
      </dgm:t>
    </dgm:pt>
    <dgm:pt modelId="{102F4AA6-E225-47AE-B58A-EBD1DD202003}" type="parTrans" cxnId="{F66A95CF-5FAE-49D8-8078-320EB18473EF}">
      <dgm:prSet/>
      <dgm:spPr/>
      <dgm:t>
        <a:bodyPr/>
        <a:lstStyle/>
        <a:p>
          <a:endParaRPr lang="en-US"/>
        </a:p>
      </dgm:t>
    </dgm:pt>
    <dgm:pt modelId="{17D2683D-42AB-4498-8FCF-4DF3E979D440}" type="sibTrans" cxnId="{F66A95CF-5FAE-49D8-8078-320EB18473EF}">
      <dgm:prSet/>
      <dgm:spPr/>
      <dgm:t>
        <a:bodyPr/>
        <a:lstStyle/>
        <a:p>
          <a:endParaRPr lang="en-US"/>
        </a:p>
      </dgm:t>
    </dgm:pt>
    <dgm:pt modelId="{6169F804-0ACC-4CC1-8A67-142F331D8691}" type="pres">
      <dgm:prSet presAssocID="{035F9A76-58C2-4861-8503-1257E439054A}" presName="linear" presStyleCnt="0">
        <dgm:presLayoutVars>
          <dgm:animLvl val="lvl"/>
          <dgm:resizeHandles val="exact"/>
        </dgm:presLayoutVars>
      </dgm:prSet>
      <dgm:spPr/>
    </dgm:pt>
    <dgm:pt modelId="{E3CE23DA-AC11-464A-9B3A-56C7A80B7590}" type="pres">
      <dgm:prSet presAssocID="{B1E50E85-C326-44D0-9EA4-EAD644AEEE35}" presName="parentText" presStyleLbl="node1" presStyleIdx="0" presStyleCnt="2">
        <dgm:presLayoutVars>
          <dgm:chMax val="0"/>
          <dgm:bulletEnabled val="1"/>
        </dgm:presLayoutVars>
      </dgm:prSet>
      <dgm:spPr/>
    </dgm:pt>
    <dgm:pt modelId="{09B7270C-4209-4A6C-9DBB-8EC37BF2EDFA}" type="pres">
      <dgm:prSet presAssocID="{05B1D2DF-1EAE-46D8-9626-43A410957F89}" presName="spacer" presStyleCnt="0"/>
      <dgm:spPr/>
    </dgm:pt>
    <dgm:pt modelId="{B814DC2F-AD33-40C8-BCCD-DA6A740346BB}" type="pres">
      <dgm:prSet presAssocID="{57504818-9D93-4A90-8B4E-70D0745017CC}" presName="parentText" presStyleLbl="node1" presStyleIdx="1" presStyleCnt="2">
        <dgm:presLayoutVars>
          <dgm:chMax val="0"/>
          <dgm:bulletEnabled val="1"/>
        </dgm:presLayoutVars>
      </dgm:prSet>
      <dgm:spPr/>
    </dgm:pt>
  </dgm:ptLst>
  <dgm:cxnLst>
    <dgm:cxn modelId="{13437722-5F6D-44EE-ABDE-0780B70F7719}" type="presOf" srcId="{035F9A76-58C2-4861-8503-1257E439054A}" destId="{6169F804-0ACC-4CC1-8A67-142F331D8691}" srcOrd="0" destOrd="0" presId="urn:microsoft.com/office/officeart/2005/8/layout/vList2"/>
    <dgm:cxn modelId="{2DF02928-E1F6-49F9-8B4B-D3E0446FC0C0}" type="presOf" srcId="{B1E50E85-C326-44D0-9EA4-EAD644AEEE35}" destId="{E3CE23DA-AC11-464A-9B3A-56C7A80B7590}" srcOrd="0" destOrd="0" presId="urn:microsoft.com/office/officeart/2005/8/layout/vList2"/>
    <dgm:cxn modelId="{E8101F3A-2276-470F-9E1F-2F7D3C4EB192}" type="presOf" srcId="{57504818-9D93-4A90-8B4E-70D0745017CC}" destId="{B814DC2F-AD33-40C8-BCCD-DA6A740346BB}" srcOrd="0" destOrd="0" presId="urn:microsoft.com/office/officeart/2005/8/layout/vList2"/>
    <dgm:cxn modelId="{A42343B2-FEF3-471C-8C01-53E7964A7148}" srcId="{035F9A76-58C2-4861-8503-1257E439054A}" destId="{B1E50E85-C326-44D0-9EA4-EAD644AEEE35}" srcOrd="0" destOrd="0" parTransId="{241B4C72-376F-4134-84AC-32B9F40272AA}" sibTransId="{05B1D2DF-1EAE-46D8-9626-43A410957F89}"/>
    <dgm:cxn modelId="{F66A95CF-5FAE-49D8-8078-320EB18473EF}" srcId="{035F9A76-58C2-4861-8503-1257E439054A}" destId="{57504818-9D93-4A90-8B4E-70D0745017CC}" srcOrd="1" destOrd="0" parTransId="{102F4AA6-E225-47AE-B58A-EBD1DD202003}" sibTransId="{17D2683D-42AB-4498-8FCF-4DF3E979D440}"/>
    <dgm:cxn modelId="{FDEE2D1A-9567-44C5-BB5A-4E727160AB37}" type="presParOf" srcId="{6169F804-0ACC-4CC1-8A67-142F331D8691}" destId="{E3CE23DA-AC11-464A-9B3A-56C7A80B7590}" srcOrd="0" destOrd="0" presId="urn:microsoft.com/office/officeart/2005/8/layout/vList2"/>
    <dgm:cxn modelId="{182F4592-8312-43C8-9046-974B6FEB4634}" type="presParOf" srcId="{6169F804-0ACC-4CC1-8A67-142F331D8691}" destId="{09B7270C-4209-4A6C-9DBB-8EC37BF2EDFA}" srcOrd="1" destOrd="0" presId="urn:microsoft.com/office/officeart/2005/8/layout/vList2"/>
    <dgm:cxn modelId="{1C331599-728D-4F0E-B102-C5D7E5906A17}" type="presParOf" srcId="{6169F804-0ACC-4CC1-8A67-142F331D8691}" destId="{B814DC2F-AD33-40C8-BCCD-DA6A740346B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25E5FA-7006-43DF-B9CA-F57EF8A35CF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321CBC8-0E64-40FC-8D09-8CA684BE9D32}">
      <dgm:prSet custT="1"/>
      <dgm:spPr/>
      <dgm:t>
        <a:bodyPr/>
        <a:lstStyle/>
        <a:p>
          <a:r>
            <a:rPr lang="en-US" sz="2200" dirty="0">
              <a:latin typeface="Time new roman"/>
            </a:rPr>
            <a:t>The GWO algorithm mimics the leadership hierarchy and hunting mechanism of gray wolves in nature.</a:t>
          </a:r>
        </a:p>
      </dgm:t>
    </dgm:pt>
    <dgm:pt modelId="{112B78F8-BD1C-453F-8BCE-DD70D798B8BB}" type="parTrans" cxnId="{59F33DA3-0DC7-4AE8-BB76-D94169E914AC}">
      <dgm:prSet/>
      <dgm:spPr/>
      <dgm:t>
        <a:bodyPr/>
        <a:lstStyle/>
        <a:p>
          <a:endParaRPr lang="en-US"/>
        </a:p>
      </dgm:t>
    </dgm:pt>
    <dgm:pt modelId="{7F1FF241-93FD-4ED9-9F95-1C4DE7C318A8}" type="sibTrans" cxnId="{59F33DA3-0DC7-4AE8-BB76-D94169E914AC}">
      <dgm:prSet/>
      <dgm:spPr/>
      <dgm:t>
        <a:bodyPr/>
        <a:lstStyle/>
        <a:p>
          <a:endParaRPr lang="en-US"/>
        </a:p>
      </dgm:t>
    </dgm:pt>
    <dgm:pt modelId="{B97CD4B2-B564-4546-AFD5-AB0F02894F6C}">
      <dgm:prSet custT="1"/>
      <dgm:spPr/>
      <dgm:t>
        <a:bodyPr/>
        <a:lstStyle/>
        <a:p>
          <a:r>
            <a:rPr lang="en-US" sz="2200" dirty="0">
              <a:latin typeface="Time new roman"/>
            </a:rPr>
            <a:t>Four types of grey wolves such as alpha, beta, delta, and omega are employed for simulating the leadership hierarchy. </a:t>
          </a:r>
        </a:p>
      </dgm:t>
    </dgm:pt>
    <dgm:pt modelId="{FA61C9C7-0B64-4451-A3B8-8078D21263DD}" type="parTrans" cxnId="{9DC6DECD-019B-4EEF-8820-F2B80169CA30}">
      <dgm:prSet/>
      <dgm:spPr/>
      <dgm:t>
        <a:bodyPr/>
        <a:lstStyle/>
        <a:p>
          <a:endParaRPr lang="en-US"/>
        </a:p>
      </dgm:t>
    </dgm:pt>
    <dgm:pt modelId="{954112C0-A659-4CAE-B0A9-659AABEC957C}" type="sibTrans" cxnId="{9DC6DECD-019B-4EEF-8820-F2B80169CA30}">
      <dgm:prSet/>
      <dgm:spPr/>
      <dgm:t>
        <a:bodyPr/>
        <a:lstStyle/>
        <a:p>
          <a:endParaRPr lang="en-US"/>
        </a:p>
      </dgm:t>
    </dgm:pt>
    <dgm:pt modelId="{CDDC8471-2893-4345-AAAE-C9F7685C932C}">
      <dgm:prSet custT="1"/>
      <dgm:spPr/>
      <dgm:t>
        <a:bodyPr/>
        <a:lstStyle/>
        <a:p>
          <a:r>
            <a:rPr lang="en-US" sz="2200" dirty="0">
              <a:latin typeface="Time new roman"/>
            </a:rPr>
            <a:t>In addition, three main steps of hunting, searching for prey, encircling prey, and attacking prey, are implemented to perform optimization. </a:t>
          </a:r>
        </a:p>
      </dgm:t>
    </dgm:pt>
    <dgm:pt modelId="{7ADFB22B-51AC-49C2-B918-8E4A264A2A48}" type="parTrans" cxnId="{18DCB0BB-F0A6-4980-B986-69E10BBA8AF3}">
      <dgm:prSet/>
      <dgm:spPr/>
      <dgm:t>
        <a:bodyPr/>
        <a:lstStyle/>
        <a:p>
          <a:endParaRPr lang="en-US"/>
        </a:p>
      </dgm:t>
    </dgm:pt>
    <dgm:pt modelId="{7084D6B4-D785-47A5-8EAD-76D61F7D6EED}" type="sibTrans" cxnId="{18DCB0BB-F0A6-4980-B986-69E10BBA8AF3}">
      <dgm:prSet/>
      <dgm:spPr/>
      <dgm:t>
        <a:bodyPr/>
        <a:lstStyle/>
        <a:p>
          <a:endParaRPr lang="en-US"/>
        </a:p>
      </dgm:t>
    </dgm:pt>
    <dgm:pt modelId="{9CED031E-6254-4249-BA46-92B13CBD1597}" type="pres">
      <dgm:prSet presAssocID="{7C25E5FA-7006-43DF-B9CA-F57EF8A35CF2}" presName="linear" presStyleCnt="0">
        <dgm:presLayoutVars>
          <dgm:animLvl val="lvl"/>
          <dgm:resizeHandles val="exact"/>
        </dgm:presLayoutVars>
      </dgm:prSet>
      <dgm:spPr/>
    </dgm:pt>
    <dgm:pt modelId="{E21458BF-5967-45ED-BDA9-99C036F1735C}" type="pres">
      <dgm:prSet presAssocID="{2321CBC8-0E64-40FC-8D09-8CA684BE9D32}" presName="parentText" presStyleLbl="node1" presStyleIdx="0" presStyleCnt="3">
        <dgm:presLayoutVars>
          <dgm:chMax val="0"/>
          <dgm:bulletEnabled val="1"/>
        </dgm:presLayoutVars>
      </dgm:prSet>
      <dgm:spPr/>
    </dgm:pt>
    <dgm:pt modelId="{CD45421D-6211-4A54-BAAE-5E797CF1C475}" type="pres">
      <dgm:prSet presAssocID="{7F1FF241-93FD-4ED9-9F95-1C4DE7C318A8}" presName="spacer" presStyleCnt="0"/>
      <dgm:spPr/>
    </dgm:pt>
    <dgm:pt modelId="{2F1EFD11-9AB8-4E1E-BE1A-2A8F4E4F6D76}" type="pres">
      <dgm:prSet presAssocID="{B97CD4B2-B564-4546-AFD5-AB0F02894F6C}" presName="parentText" presStyleLbl="node1" presStyleIdx="1" presStyleCnt="3">
        <dgm:presLayoutVars>
          <dgm:chMax val="0"/>
          <dgm:bulletEnabled val="1"/>
        </dgm:presLayoutVars>
      </dgm:prSet>
      <dgm:spPr/>
    </dgm:pt>
    <dgm:pt modelId="{D305B1C6-986A-44CA-B452-31F782EB58CD}" type="pres">
      <dgm:prSet presAssocID="{954112C0-A659-4CAE-B0A9-659AABEC957C}" presName="spacer" presStyleCnt="0"/>
      <dgm:spPr/>
    </dgm:pt>
    <dgm:pt modelId="{1E7FADB8-78CE-40C0-A074-2491DD40BA9C}" type="pres">
      <dgm:prSet presAssocID="{CDDC8471-2893-4345-AAAE-C9F7685C932C}" presName="parentText" presStyleLbl="node1" presStyleIdx="2" presStyleCnt="3">
        <dgm:presLayoutVars>
          <dgm:chMax val="0"/>
          <dgm:bulletEnabled val="1"/>
        </dgm:presLayoutVars>
      </dgm:prSet>
      <dgm:spPr/>
    </dgm:pt>
  </dgm:ptLst>
  <dgm:cxnLst>
    <dgm:cxn modelId="{61002828-EEB7-49D0-A6B6-508CEBB2F86A}" type="presOf" srcId="{B97CD4B2-B564-4546-AFD5-AB0F02894F6C}" destId="{2F1EFD11-9AB8-4E1E-BE1A-2A8F4E4F6D76}" srcOrd="0" destOrd="0" presId="urn:microsoft.com/office/officeart/2005/8/layout/vList2"/>
    <dgm:cxn modelId="{E06A4B3A-5361-46A7-91B8-8DC2A7A6D4E2}" type="presOf" srcId="{CDDC8471-2893-4345-AAAE-C9F7685C932C}" destId="{1E7FADB8-78CE-40C0-A074-2491DD40BA9C}" srcOrd="0" destOrd="0" presId="urn:microsoft.com/office/officeart/2005/8/layout/vList2"/>
    <dgm:cxn modelId="{59F33DA3-0DC7-4AE8-BB76-D94169E914AC}" srcId="{7C25E5FA-7006-43DF-B9CA-F57EF8A35CF2}" destId="{2321CBC8-0E64-40FC-8D09-8CA684BE9D32}" srcOrd="0" destOrd="0" parTransId="{112B78F8-BD1C-453F-8BCE-DD70D798B8BB}" sibTransId="{7F1FF241-93FD-4ED9-9F95-1C4DE7C318A8}"/>
    <dgm:cxn modelId="{3D0BADA6-09A8-4219-893A-5A32B5EEB884}" type="presOf" srcId="{7C25E5FA-7006-43DF-B9CA-F57EF8A35CF2}" destId="{9CED031E-6254-4249-BA46-92B13CBD1597}" srcOrd="0" destOrd="0" presId="urn:microsoft.com/office/officeart/2005/8/layout/vList2"/>
    <dgm:cxn modelId="{EB4EC7B0-9BF7-4476-A19F-B49C29D26FB1}" type="presOf" srcId="{2321CBC8-0E64-40FC-8D09-8CA684BE9D32}" destId="{E21458BF-5967-45ED-BDA9-99C036F1735C}" srcOrd="0" destOrd="0" presId="urn:microsoft.com/office/officeart/2005/8/layout/vList2"/>
    <dgm:cxn modelId="{18DCB0BB-F0A6-4980-B986-69E10BBA8AF3}" srcId="{7C25E5FA-7006-43DF-B9CA-F57EF8A35CF2}" destId="{CDDC8471-2893-4345-AAAE-C9F7685C932C}" srcOrd="2" destOrd="0" parTransId="{7ADFB22B-51AC-49C2-B918-8E4A264A2A48}" sibTransId="{7084D6B4-D785-47A5-8EAD-76D61F7D6EED}"/>
    <dgm:cxn modelId="{9DC6DECD-019B-4EEF-8820-F2B80169CA30}" srcId="{7C25E5FA-7006-43DF-B9CA-F57EF8A35CF2}" destId="{B97CD4B2-B564-4546-AFD5-AB0F02894F6C}" srcOrd="1" destOrd="0" parTransId="{FA61C9C7-0B64-4451-A3B8-8078D21263DD}" sibTransId="{954112C0-A659-4CAE-B0A9-659AABEC957C}"/>
    <dgm:cxn modelId="{789BF86A-73B2-4B1B-BED3-FAC53672C80F}" type="presParOf" srcId="{9CED031E-6254-4249-BA46-92B13CBD1597}" destId="{E21458BF-5967-45ED-BDA9-99C036F1735C}" srcOrd="0" destOrd="0" presId="urn:microsoft.com/office/officeart/2005/8/layout/vList2"/>
    <dgm:cxn modelId="{C51724CD-1433-4DBF-8F9C-9B6EC0B6D357}" type="presParOf" srcId="{9CED031E-6254-4249-BA46-92B13CBD1597}" destId="{CD45421D-6211-4A54-BAAE-5E797CF1C475}" srcOrd="1" destOrd="0" presId="urn:microsoft.com/office/officeart/2005/8/layout/vList2"/>
    <dgm:cxn modelId="{067714F2-AF21-451E-A6DD-F5BFFAF69BDB}" type="presParOf" srcId="{9CED031E-6254-4249-BA46-92B13CBD1597}" destId="{2F1EFD11-9AB8-4E1E-BE1A-2A8F4E4F6D76}" srcOrd="2" destOrd="0" presId="urn:microsoft.com/office/officeart/2005/8/layout/vList2"/>
    <dgm:cxn modelId="{41B1CA03-ECD6-4BF3-BB6B-704B27C50019}" type="presParOf" srcId="{9CED031E-6254-4249-BA46-92B13CBD1597}" destId="{D305B1C6-986A-44CA-B452-31F782EB58CD}" srcOrd="3" destOrd="0" presId="urn:microsoft.com/office/officeart/2005/8/layout/vList2"/>
    <dgm:cxn modelId="{9AD01C83-F822-4F10-A118-09D9D9749732}" type="presParOf" srcId="{9CED031E-6254-4249-BA46-92B13CBD1597}" destId="{1E7FADB8-78CE-40C0-A074-2491DD40BA9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92D194-DBE6-4A74-98DD-0257EF46DD6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4452E029-545C-4BBE-BEE8-B324C95FBDA2}">
      <dgm:prSet/>
      <dgm:spPr/>
      <dgm:t>
        <a:bodyPr/>
        <a:lstStyle/>
        <a:p>
          <a:r>
            <a:rPr lang="en-US" dirty="0">
              <a:latin typeface="Time new roman"/>
            </a:rPr>
            <a:t>Among swarm-intelligence-based algorithms, firefly algorithm (FA) is now one of the most widely used. Firefly algorithm was developed by Xin-She Yang in 2008,</a:t>
          </a:r>
        </a:p>
      </dgm:t>
    </dgm:pt>
    <dgm:pt modelId="{4B84213C-1FFF-46FC-AB3F-B1B136DFFD8C}" type="parTrans" cxnId="{EE5E414E-7C9F-4EF4-AEE8-DB5047AC54D3}">
      <dgm:prSet/>
      <dgm:spPr/>
      <dgm:t>
        <a:bodyPr/>
        <a:lstStyle/>
        <a:p>
          <a:endParaRPr lang="en-US"/>
        </a:p>
      </dgm:t>
    </dgm:pt>
    <dgm:pt modelId="{52012401-4286-4CAE-96F2-773BFE297F6A}" type="sibTrans" cxnId="{EE5E414E-7C9F-4EF4-AEE8-DB5047AC54D3}">
      <dgm:prSet/>
      <dgm:spPr/>
      <dgm:t>
        <a:bodyPr/>
        <a:lstStyle/>
        <a:p>
          <a:endParaRPr lang="en-US"/>
        </a:p>
      </dgm:t>
    </dgm:pt>
    <dgm:pt modelId="{3B33ECDD-D790-4FCB-9D0D-A66A340C97E5}">
      <dgm:prSet/>
      <dgm:spPr/>
      <dgm:t>
        <a:bodyPr/>
        <a:lstStyle/>
        <a:p>
          <a:r>
            <a:rPr lang="en-US" dirty="0"/>
            <a:t>based on inspiration from the natural behavior of tropical fireflies. </a:t>
          </a:r>
        </a:p>
      </dgm:t>
    </dgm:pt>
    <dgm:pt modelId="{F161AF9F-F498-4502-A364-EA73B601399D}" type="parTrans" cxnId="{C1C47E72-2CBA-4C8E-91A2-C8143AE2D2EF}">
      <dgm:prSet/>
      <dgm:spPr/>
      <dgm:t>
        <a:bodyPr/>
        <a:lstStyle/>
        <a:p>
          <a:endParaRPr lang="en-US"/>
        </a:p>
      </dgm:t>
    </dgm:pt>
    <dgm:pt modelId="{A29E9B40-651C-48C3-A9DB-5A1AE33FEA0C}" type="sibTrans" cxnId="{C1C47E72-2CBA-4C8E-91A2-C8143AE2D2EF}">
      <dgm:prSet/>
      <dgm:spPr/>
      <dgm:t>
        <a:bodyPr/>
        <a:lstStyle/>
        <a:p>
          <a:endParaRPr lang="en-US"/>
        </a:p>
      </dgm:t>
    </dgm:pt>
    <dgm:pt modelId="{EF900A3C-EBEA-41D7-ADF8-78A3FBAB9857}">
      <dgm:prSet/>
      <dgm:spPr/>
      <dgm:t>
        <a:bodyPr/>
        <a:lstStyle/>
        <a:p>
          <a:r>
            <a:rPr lang="en-US"/>
            <a:t>FA tries to mimic the flashing pattern and attraction behavior of fireflies.</a:t>
          </a:r>
        </a:p>
      </dgm:t>
    </dgm:pt>
    <dgm:pt modelId="{0814EE7B-4270-4790-8053-6F12B2C6A9AD}" type="parTrans" cxnId="{94909855-3160-4347-B089-FA5A234B030D}">
      <dgm:prSet/>
      <dgm:spPr/>
      <dgm:t>
        <a:bodyPr/>
        <a:lstStyle/>
        <a:p>
          <a:endParaRPr lang="en-US"/>
        </a:p>
      </dgm:t>
    </dgm:pt>
    <dgm:pt modelId="{FD24CA9A-B8ED-4474-9363-3036C9B8D7C7}" type="sibTrans" cxnId="{94909855-3160-4347-B089-FA5A234B030D}">
      <dgm:prSet/>
      <dgm:spPr/>
      <dgm:t>
        <a:bodyPr/>
        <a:lstStyle/>
        <a:p>
          <a:endParaRPr lang="en-US"/>
        </a:p>
      </dgm:t>
    </dgm:pt>
    <dgm:pt modelId="{A2769147-D035-413F-8386-D6FE4730D40D}">
      <dgm:prSet/>
      <dgm:spPr/>
      <dgm:t>
        <a:bodyPr/>
        <a:lstStyle/>
        <a:p>
          <a:r>
            <a:rPr lang="en-US"/>
            <a:t>The purpose of these flashing lights is two-fold: to attract mating partners and to warn potential predators. </a:t>
          </a:r>
        </a:p>
      </dgm:t>
    </dgm:pt>
    <dgm:pt modelId="{B6993D75-4C99-4522-BFCF-D50F6B32FADA}" type="parTrans" cxnId="{92383C24-B37F-4677-91BB-22BAB2BE5919}">
      <dgm:prSet/>
      <dgm:spPr/>
      <dgm:t>
        <a:bodyPr/>
        <a:lstStyle/>
        <a:p>
          <a:endParaRPr lang="en-US"/>
        </a:p>
      </dgm:t>
    </dgm:pt>
    <dgm:pt modelId="{FD93F88E-0085-4ABA-A7A2-BCA0F4F7D8A1}" type="sibTrans" cxnId="{92383C24-B37F-4677-91BB-22BAB2BE5919}">
      <dgm:prSet/>
      <dgm:spPr/>
      <dgm:t>
        <a:bodyPr/>
        <a:lstStyle/>
        <a:p>
          <a:endParaRPr lang="en-US"/>
        </a:p>
      </dgm:t>
    </dgm:pt>
    <dgm:pt modelId="{66831973-2C86-4A59-97D9-4D6866E2FA5B}">
      <dgm:prSet/>
      <dgm:spPr/>
      <dgm:t>
        <a:bodyPr/>
        <a:lstStyle/>
        <a:p>
          <a:r>
            <a:rPr lang="en-US"/>
            <a:t>Obviously, this flashing light and its intensity can obey some rules, including physical laws. </a:t>
          </a:r>
        </a:p>
      </dgm:t>
    </dgm:pt>
    <dgm:pt modelId="{48E30D2F-58AD-477D-9041-326057B1F611}" type="parTrans" cxnId="{CAE2318F-3220-4335-86CF-462AC7D6E1F0}">
      <dgm:prSet/>
      <dgm:spPr/>
      <dgm:t>
        <a:bodyPr/>
        <a:lstStyle/>
        <a:p>
          <a:endParaRPr lang="en-US"/>
        </a:p>
      </dgm:t>
    </dgm:pt>
    <dgm:pt modelId="{975D6FBC-EAD3-4CDB-AF03-E26926CF5754}" type="sibTrans" cxnId="{CAE2318F-3220-4335-86CF-462AC7D6E1F0}">
      <dgm:prSet/>
      <dgm:spPr/>
      <dgm:t>
        <a:bodyPr/>
        <a:lstStyle/>
        <a:p>
          <a:endParaRPr lang="en-US"/>
        </a:p>
      </dgm:t>
    </dgm:pt>
    <dgm:pt modelId="{E956356B-B9C1-4E24-A052-F8E0EE1742CD}">
      <dgm:prSet/>
      <dgm:spPr/>
      <dgm:t>
        <a:bodyPr/>
        <a:lstStyle/>
        <a:p>
          <a:r>
            <a:rPr lang="en-US"/>
            <a:t>The attractiveness is proportional to the brightness and they both decrease as their distance increases for any two flashing fireflies, the less bright one will move towards the brighter one.</a:t>
          </a:r>
        </a:p>
      </dgm:t>
    </dgm:pt>
    <dgm:pt modelId="{5E9EA098-134E-4180-B773-BDCB23DAD545}" type="parTrans" cxnId="{8931C6A8-BA24-4CF4-BD34-252FA970CEBA}">
      <dgm:prSet/>
      <dgm:spPr/>
      <dgm:t>
        <a:bodyPr/>
        <a:lstStyle/>
        <a:p>
          <a:endParaRPr lang="en-US"/>
        </a:p>
      </dgm:t>
    </dgm:pt>
    <dgm:pt modelId="{EF0000CD-2C30-452C-BF9A-EA4D850D0A1A}" type="sibTrans" cxnId="{8931C6A8-BA24-4CF4-BD34-252FA970CEBA}">
      <dgm:prSet/>
      <dgm:spPr/>
      <dgm:t>
        <a:bodyPr/>
        <a:lstStyle/>
        <a:p>
          <a:endParaRPr lang="en-US"/>
        </a:p>
      </dgm:t>
    </dgm:pt>
    <dgm:pt modelId="{AC633477-B7EF-4B15-8195-F7D5A695A46F}">
      <dgm:prSet/>
      <dgm:spPr/>
      <dgm:t>
        <a:bodyPr/>
        <a:lstStyle/>
        <a:p>
          <a:r>
            <a:rPr lang="en-US"/>
            <a:t>If there is no brighter one than a particular firefly, it will move randomly.</a:t>
          </a:r>
        </a:p>
      </dgm:t>
    </dgm:pt>
    <dgm:pt modelId="{821F9929-FB04-40F1-A33C-3C8796557F2B}" type="parTrans" cxnId="{3820800C-0AA9-4C1E-82FF-DCE9B3450EA9}">
      <dgm:prSet/>
      <dgm:spPr/>
      <dgm:t>
        <a:bodyPr/>
        <a:lstStyle/>
        <a:p>
          <a:endParaRPr lang="en-US"/>
        </a:p>
      </dgm:t>
    </dgm:pt>
    <dgm:pt modelId="{8611A6BB-E32A-4C3A-9EC9-0BAC06E1137B}" type="sibTrans" cxnId="{3820800C-0AA9-4C1E-82FF-DCE9B3450EA9}">
      <dgm:prSet/>
      <dgm:spPr/>
      <dgm:t>
        <a:bodyPr/>
        <a:lstStyle/>
        <a:p>
          <a:endParaRPr lang="en-US"/>
        </a:p>
      </dgm:t>
    </dgm:pt>
    <dgm:pt modelId="{98FDE371-1946-434A-B06B-A42FF728B061}" type="pres">
      <dgm:prSet presAssocID="{9B92D194-DBE6-4A74-98DD-0257EF46DD6E}" presName="linear" presStyleCnt="0">
        <dgm:presLayoutVars>
          <dgm:animLvl val="lvl"/>
          <dgm:resizeHandles val="exact"/>
        </dgm:presLayoutVars>
      </dgm:prSet>
      <dgm:spPr/>
    </dgm:pt>
    <dgm:pt modelId="{39105701-DB94-4526-9A21-4847DCFFC7F2}" type="pres">
      <dgm:prSet presAssocID="{4452E029-545C-4BBE-BEE8-B324C95FBDA2}" presName="parentText" presStyleLbl="node1" presStyleIdx="0" presStyleCnt="7">
        <dgm:presLayoutVars>
          <dgm:chMax val="0"/>
          <dgm:bulletEnabled val="1"/>
        </dgm:presLayoutVars>
      </dgm:prSet>
      <dgm:spPr/>
    </dgm:pt>
    <dgm:pt modelId="{5944F646-9C85-415F-84AC-C98AAD8A1FBD}" type="pres">
      <dgm:prSet presAssocID="{52012401-4286-4CAE-96F2-773BFE297F6A}" presName="spacer" presStyleCnt="0"/>
      <dgm:spPr/>
    </dgm:pt>
    <dgm:pt modelId="{C7958D4E-B776-48B7-A543-B1F3A6DBF35D}" type="pres">
      <dgm:prSet presAssocID="{3B33ECDD-D790-4FCB-9D0D-A66A340C97E5}" presName="parentText" presStyleLbl="node1" presStyleIdx="1" presStyleCnt="7" custLinFactNeighborY="-16954">
        <dgm:presLayoutVars>
          <dgm:chMax val="0"/>
          <dgm:bulletEnabled val="1"/>
        </dgm:presLayoutVars>
      </dgm:prSet>
      <dgm:spPr/>
    </dgm:pt>
    <dgm:pt modelId="{369308DE-72E0-4585-AE6D-706A8A72EA55}" type="pres">
      <dgm:prSet presAssocID="{A29E9B40-651C-48C3-A9DB-5A1AE33FEA0C}" presName="spacer" presStyleCnt="0"/>
      <dgm:spPr/>
    </dgm:pt>
    <dgm:pt modelId="{6CC3C18D-1C98-44E0-9817-B32A37358299}" type="pres">
      <dgm:prSet presAssocID="{EF900A3C-EBEA-41D7-ADF8-78A3FBAB9857}" presName="parentText" presStyleLbl="node1" presStyleIdx="2" presStyleCnt="7">
        <dgm:presLayoutVars>
          <dgm:chMax val="0"/>
          <dgm:bulletEnabled val="1"/>
        </dgm:presLayoutVars>
      </dgm:prSet>
      <dgm:spPr/>
    </dgm:pt>
    <dgm:pt modelId="{1C587102-2FDD-45C7-9D01-2502253FB8B0}" type="pres">
      <dgm:prSet presAssocID="{FD24CA9A-B8ED-4474-9363-3036C9B8D7C7}" presName="spacer" presStyleCnt="0"/>
      <dgm:spPr/>
    </dgm:pt>
    <dgm:pt modelId="{490012E5-A04A-4226-ABFA-69C2985EC4FE}" type="pres">
      <dgm:prSet presAssocID="{A2769147-D035-413F-8386-D6FE4730D40D}" presName="parentText" presStyleLbl="node1" presStyleIdx="3" presStyleCnt="7">
        <dgm:presLayoutVars>
          <dgm:chMax val="0"/>
          <dgm:bulletEnabled val="1"/>
        </dgm:presLayoutVars>
      </dgm:prSet>
      <dgm:spPr/>
    </dgm:pt>
    <dgm:pt modelId="{2A5D20B5-E7CF-43D2-86DC-CE13E2B7FB5A}" type="pres">
      <dgm:prSet presAssocID="{FD93F88E-0085-4ABA-A7A2-BCA0F4F7D8A1}" presName="spacer" presStyleCnt="0"/>
      <dgm:spPr/>
    </dgm:pt>
    <dgm:pt modelId="{AF7B16F5-B469-4AA2-AE02-0E8CC7724C08}" type="pres">
      <dgm:prSet presAssocID="{66831973-2C86-4A59-97D9-4D6866E2FA5B}" presName="parentText" presStyleLbl="node1" presStyleIdx="4" presStyleCnt="7">
        <dgm:presLayoutVars>
          <dgm:chMax val="0"/>
          <dgm:bulletEnabled val="1"/>
        </dgm:presLayoutVars>
      </dgm:prSet>
      <dgm:spPr/>
    </dgm:pt>
    <dgm:pt modelId="{58794F08-DD07-4C65-9A7D-B53C6F859A03}" type="pres">
      <dgm:prSet presAssocID="{975D6FBC-EAD3-4CDB-AF03-E26926CF5754}" presName="spacer" presStyleCnt="0"/>
      <dgm:spPr/>
    </dgm:pt>
    <dgm:pt modelId="{1F92D630-81AA-42BC-90C8-3431163445C1}" type="pres">
      <dgm:prSet presAssocID="{E956356B-B9C1-4E24-A052-F8E0EE1742CD}" presName="parentText" presStyleLbl="node1" presStyleIdx="5" presStyleCnt="7">
        <dgm:presLayoutVars>
          <dgm:chMax val="0"/>
          <dgm:bulletEnabled val="1"/>
        </dgm:presLayoutVars>
      </dgm:prSet>
      <dgm:spPr/>
    </dgm:pt>
    <dgm:pt modelId="{E290BF30-3F9D-4B4F-BB19-72DC8672B628}" type="pres">
      <dgm:prSet presAssocID="{EF0000CD-2C30-452C-BF9A-EA4D850D0A1A}" presName="spacer" presStyleCnt="0"/>
      <dgm:spPr/>
    </dgm:pt>
    <dgm:pt modelId="{624AEFF9-7BF7-4525-9313-1A42BE7BE73E}" type="pres">
      <dgm:prSet presAssocID="{AC633477-B7EF-4B15-8195-F7D5A695A46F}" presName="parentText" presStyleLbl="node1" presStyleIdx="6" presStyleCnt="7">
        <dgm:presLayoutVars>
          <dgm:chMax val="0"/>
          <dgm:bulletEnabled val="1"/>
        </dgm:presLayoutVars>
      </dgm:prSet>
      <dgm:spPr/>
    </dgm:pt>
  </dgm:ptLst>
  <dgm:cxnLst>
    <dgm:cxn modelId="{3820800C-0AA9-4C1E-82FF-DCE9B3450EA9}" srcId="{9B92D194-DBE6-4A74-98DD-0257EF46DD6E}" destId="{AC633477-B7EF-4B15-8195-F7D5A695A46F}" srcOrd="6" destOrd="0" parTransId="{821F9929-FB04-40F1-A33C-3C8796557F2B}" sibTransId="{8611A6BB-E32A-4C3A-9EC9-0BAC06E1137B}"/>
    <dgm:cxn modelId="{92383C24-B37F-4677-91BB-22BAB2BE5919}" srcId="{9B92D194-DBE6-4A74-98DD-0257EF46DD6E}" destId="{A2769147-D035-413F-8386-D6FE4730D40D}" srcOrd="3" destOrd="0" parTransId="{B6993D75-4C99-4522-BFCF-D50F6B32FADA}" sibTransId="{FD93F88E-0085-4ABA-A7A2-BCA0F4F7D8A1}"/>
    <dgm:cxn modelId="{A1484541-E39D-466B-B280-5A8C9EE9926C}" type="presOf" srcId="{66831973-2C86-4A59-97D9-4D6866E2FA5B}" destId="{AF7B16F5-B469-4AA2-AE02-0E8CC7724C08}" srcOrd="0" destOrd="0" presId="urn:microsoft.com/office/officeart/2005/8/layout/vList2"/>
    <dgm:cxn modelId="{EE5E414E-7C9F-4EF4-AEE8-DB5047AC54D3}" srcId="{9B92D194-DBE6-4A74-98DD-0257EF46DD6E}" destId="{4452E029-545C-4BBE-BEE8-B324C95FBDA2}" srcOrd="0" destOrd="0" parTransId="{4B84213C-1FFF-46FC-AB3F-B1B136DFFD8C}" sibTransId="{52012401-4286-4CAE-96F2-773BFE297F6A}"/>
    <dgm:cxn modelId="{C1C47E72-2CBA-4C8E-91A2-C8143AE2D2EF}" srcId="{9B92D194-DBE6-4A74-98DD-0257EF46DD6E}" destId="{3B33ECDD-D790-4FCB-9D0D-A66A340C97E5}" srcOrd="1" destOrd="0" parTransId="{F161AF9F-F498-4502-A364-EA73B601399D}" sibTransId="{A29E9B40-651C-48C3-A9DB-5A1AE33FEA0C}"/>
    <dgm:cxn modelId="{94909855-3160-4347-B089-FA5A234B030D}" srcId="{9B92D194-DBE6-4A74-98DD-0257EF46DD6E}" destId="{EF900A3C-EBEA-41D7-ADF8-78A3FBAB9857}" srcOrd="2" destOrd="0" parTransId="{0814EE7B-4270-4790-8053-6F12B2C6A9AD}" sibTransId="{FD24CA9A-B8ED-4474-9363-3036C9B8D7C7}"/>
    <dgm:cxn modelId="{9F85EA55-FE11-4D06-931F-E9BCD2F5FD3B}" type="presOf" srcId="{EF900A3C-EBEA-41D7-ADF8-78A3FBAB9857}" destId="{6CC3C18D-1C98-44E0-9817-B32A37358299}" srcOrd="0" destOrd="0" presId="urn:microsoft.com/office/officeart/2005/8/layout/vList2"/>
    <dgm:cxn modelId="{7D0E6958-E5EF-4B4E-954A-E175AB45138D}" type="presOf" srcId="{3B33ECDD-D790-4FCB-9D0D-A66A340C97E5}" destId="{C7958D4E-B776-48B7-A543-B1F3A6DBF35D}" srcOrd="0" destOrd="0" presId="urn:microsoft.com/office/officeart/2005/8/layout/vList2"/>
    <dgm:cxn modelId="{C93F4687-7F63-4008-8925-2E75C575DC3A}" type="presOf" srcId="{4452E029-545C-4BBE-BEE8-B324C95FBDA2}" destId="{39105701-DB94-4526-9A21-4847DCFFC7F2}" srcOrd="0" destOrd="0" presId="urn:microsoft.com/office/officeart/2005/8/layout/vList2"/>
    <dgm:cxn modelId="{CAE2318F-3220-4335-86CF-462AC7D6E1F0}" srcId="{9B92D194-DBE6-4A74-98DD-0257EF46DD6E}" destId="{66831973-2C86-4A59-97D9-4D6866E2FA5B}" srcOrd="4" destOrd="0" parTransId="{48E30D2F-58AD-477D-9041-326057B1F611}" sibTransId="{975D6FBC-EAD3-4CDB-AF03-E26926CF5754}"/>
    <dgm:cxn modelId="{A5A2FCA5-6329-4EF6-8AF1-178EAB40C733}" type="presOf" srcId="{A2769147-D035-413F-8386-D6FE4730D40D}" destId="{490012E5-A04A-4226-ABFA-69C2985EC4FE}" srcOrd="0" destOrd="0" presId="urn:microsoft.com/office/officeart/2005/8/layout/vList2"/>
    <dgm:cxn modelId="{8931C6A8-BA24-4CF4-BD34-252FA970CEBA}" srcId="{9B92D194-DBE6-4A74-98DD-0257EF46DD6E}" destId="{E956356B-B9C1-4E24-A052-F8E0EE1742CD}" srcOrd="5" destOrd="0" parTransId="{5E9EA098-134E-4180-B773-BDCB23DAD545}" sibTransId="{EF0000CD-2C30-452C-BF9A-EA4D850D0A1A}"/>
    <dgm:cxn modelId="{D9D158C4-791C-4E5E-B72B-4DA24B8D7E5B}" type="presOf" srcId="{9B92D194-DBE6-4A74-98DD-0257EF46DD6E}" destId="{98FDE371-1946-434A-B06B-A42FF728B061}" srcOrd="0" destOrd="0" presId="urn:microsoft.com/office/officeart/2005/8/layout/vList2"/>
    <dgm:cxn modelId="{410C74D2-DF74-4A5F-BCC0-35A41F970CB7}" type="presOf" srcId="{AC633477-B7EF-4B15-8195-F7D5A695A46F}" destId="{624AEFF9-7BF7-4525-9313-1A42BE7BE73E}" srcOrd="0" destOrd="0" presId="urn:microsoft.com/office/officeart/2005/8/layout/vList2"/>
    <dgm:cxn modelId="{7F7A51F2-B5F2-4B2F-94F0-BF4BDAA9CC2C}" type="presOf" srcId="{E956356B-B9C1-4E24-A052-F8E0EE1742CD}" destId="{1F92D630-81AA-42BC-90C8-3431163445C1}" srcOrd="0" destOrd="0" presId="urn:microsoft.com/office/officeart/2005/8/layout/vList2"/>
    <dgm:cxn modelId="{967240FF-682F-4392-A193-52FF776CC417}" type="presParOf" srcId="{98FDE371-1946-434A-B06B-A42FF728B061}" destId="{39105701-DB94-4526-9A21-4847DCFFC7F2}" srcOrd="0" destOrd="0" presId="urn:microsoft.com/office/officeart/2005/8/layout/vList2"/>
    <dgm:cxn modelId="{F0CD19F6-EF8E-4744-AC47-CFA62FB1382D}" type="presParOf" srcId="{98FDE371-1946-434A-B06B-A42FF728B061}" destId="{5944F646-9C85-415F-84AC-C98AAD8A1FBD}" srcOrd="1" destOrd="0" presId="urn:microsoft.com/office/officeart/2005/8/layout/vList2"/>
    <dgm:cxn modelId="{60E23E63-58CC-4EED-B622-D447D2D3390B}" type="presParOf" srcId="{98FDE371-1946-434A-B06B-A42FF728B061}" destId="{C7958D4E-B776-48B7-A543-B1F3A6DBF35D}" srcOrd="2" destOrd="0" presId="urn:microsoft.com/office/officeart/2005/8/layout/vList2"/>
    <dgm:cxn modelId="{05391C2A-4020-4B8B-B56B-931E5326A51E}" type="presParOf" srcId="{98FDE371-1946-434A-B06B-A42FF728B061}" destId="{369308DE-72E0-4585-AE6D-706A8A72EA55}" srcOrd="3" destOrd="0" presId="urn:microsoft.com/office/officeart/2005/8/layout/vList2"/>
    <dgm:cxn modelId="{7F31F352-C83B-4910-AEB8-E16129B1B586}" type="presParOf" srcId="{98FDE371-1946-434A-B06B-A42FF728B061}" destId="{6CC3C18D-1C98-44E0-9817-B32A37358299}" srcOrd="4" destOrd="0" presId="urn:microsoft.com/office/officeart/2005/8/layout/vList2"/>
    <dgm:cxn modelId="{25A6A377-D125-4600-BE35-E17A3578EAB9}" type="presParOf" srcId="{98FDE371-1946-434A-B06B-A42FF728B061}" destId="{1C587102-2FDD-45C7-9D01-2502253FB8B0}" srcOrd="5" destOrd="0" presId="urn:microsoft.com/office/officeart/2005/8/layout/vList2"/>
    <dgm:cxn modelId="{A1EF9649-965C-4B4D-9603-1F001783013A}" type="presParOf" srcId="{98FDE371-1946-434A-B06B-A42FF728B061}" destId="{490012E5-A04A-4226-ABFA-69C2985EC4FE}" srcOrd="6" destOrd="0" presId="urn:microsoft.com/office/officeart/2005/8/layout/vList2"/>
    <dgm:cxn modelId="{2645C0BF-3294-4842-83E2-836B752B7BB8}" type="presParOf" srcId="{98FDE371-1946-434A-B06B-A42FF728B061}" destId="{2A5D20B5-E7CF-43D2-86DC-CE13E2B7FB5A}" srcOrd="7" destOrd="0" presId="urn:microsoft.com/office/officeart/2005/8/layout/vList2"/>
    <dgm:cxn modelId="{70EE7622-003B-443F-8660-2C7595CC9700}" type="presParOf" srcId="{98FDE371-1946-434A-B06B-A42FF728B061}" destId="{AF7B16F5-B469-4AA2-AE02-0E8CC7724C08}" srcOrd="8" destOrd="0" presId="urn:microsoft.com/office/officeart/2005/8/layout/vList2"/>
    <dgm:cxn modelId="{22E6567C-7805-4052-B24E-DA7AE55505CC}" type="presParOf" srcId="{98FDE371-1946-434A-B06B-A42FF728B061}" destId="{58794F08-DD07-4C65-9A7D-B53C6F859A03}" srcOrd="9" destOrd="0" presId="urn:microsoft.com/office/officeart/2005/8/layout/vList2"/>
    <dgm:cxn modelId="{617F5B2D-86D1-449D-9546-5E57337638E9}" type="presParOf" srcId="{98FDE371-1946-434A-B06B-A42FF728B061}" destId="{1F92D630-81AA-42BC-90C8-3431163445C1}" srcOrd="10" destOrd="0" presId="urn:microsoft.com/office/officeart/2005/8/layout/vList2"/>
    <dgm:cxn modelId="{052E9B7B-B158-4163-A11F-090E671E4FDB}" type="presParOf" srcId="{98FDE371-1946-434A-B06B-A42FF728B061}" destId="{E290BF30-3F9D-4B4F-BB19-72DC8672B628}" srcOrd="11" destOrd="0" presId="urn:microsoft.com/office/officeart/2005/8/layout/vList2"/>
    <dgm:cxn modelId="{87BE8967-E968-4157-A6F3-C26782F59326}" type="presParOf" srcId="{98FDE371-1946-434A-B06B-A42FF728B061}" destId="{624AEFF9-7BF7-4525-9313-1A42BE7BE73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1F0A1E-B05F-489D-90E6-F322D898A259}">
      <dsp:nvSpPr>
        <dsp:cNvPr id="0" name=""/>
        <dsp:cNvSpPr/>
      </dsp:nvSpPr>
      <dsp:spPr>
        <a:xfrm>
          <a:off x="0" y="0"/>
          <a:ext cx="6891187"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4DDD78-9B7E-4A5D-8BDB-477F48AA2610}">
      <dsp:nvSpPr>
        <dsp:cNvPr id="0" name=""/>
        <dsp:cNvSpPr/>
      </dsp:nvSpPr>
      <dsp:spPr>
        <a:xfrm>
          <a:off x="0" y="0"/>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 new roman"/>
            </a:rPr>
            <a:t>At present, machine learning technology is widely used in many health care applications. </a:t>
          </a:r>
        </a:p>
      </dsp:txBody>
      <dsp:txXfrm>
        <a:off x="0" y="0"/>
        <a:ext cx="6891187" cy="549247"/>
      </dsp:txXfrm>
    </dsp:sp>
    <dsp:sp modelId="{2D0B366E-ABFF-407A-B55E-A699C38DB424}">
      <dsp:nvSpPr>
        <dsp:cNvPr id="0" name=""/>
        <dsp:cNvSpPr/>
      </dsp:nvSpPr>
      <dsp:spPr>
        <a:xfrm>
          <a:off x="0" y="549247"/>
          <a:ext cx="6891187" cy="0"/>
        </a:xfrm>
        <a:prstGeom prst="line">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7CFEEC-0B1C-4642-92B0-72F5D6DA6337}">
      <dsp:nvSpPr>
        <dsp:cNvPr id="0" name=""/>
        <dsp:cNvSpPr/>
      </dsp:nvSpPr>
      <dsp:spPr>
        <a:xfrm>
          <a:off x="0" y="549247"/>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 new roman"/>
            </a:rPr>
            <a:t>The main problem - Selection a proper machine learning model which gives better results in predicting/detecting.</a:t>
          </a:r>
        </a:p>
      </dsp:txBody>
      <dsp:txXfrm>
        <a:off x="0" y="549247"/>
        <a:ext cx="6891187" cy="549247"/>
      </dsp:txXfrm>
    </dsp:sp>
    <dsp:sp modelId="{2E2CA01D-6922-4AAF-A7B1-FB92B8A1D8D2}">
      <dsp:nvSpPr>
        <dsp:cNvPr id="0" name=""/>
        <dsp:cNvSpPr/>
      </dsp:nvSpPr>
      <dsp:spPr>
        <a:xfrm>
          <a:off x="0" y="1098495"/>
          <a:ext cx="6891187" cy="0"/>
        </a:xfrm>
        <a:prstGeom prst="lin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E4CAB7-D418-4476-BBEF-7419F7014C70}">
      <dsp:nvSpPr>
        <dsp:cNvPr id="0" name=""/>
        <dsp:cNvSpPr/>
      </dsp:nvSpPr>
      <dsp:spPr>
        <a:xfrm>
          <a:off x="0" y="1098495"/>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 new roman"/>
            </a:rPr>
            <a:t>In real time analyzing a huge amount of data is a mountain task – Machine learning technique is the suitable solution.</a:t>
          </a:r>
        </a:p>
      </dsp:txBody>
      <dsp:txXfrm>
        <a:off x="0" y="1098495"/>
        <a:ext cx="6891187" cy="549247"/>
      </dsp:txXfrm>
    </dsp:sp>
    <dsp:sp modelId="{BF36E1BA-E430-4A6D-A3AB-ECB8DD991409}">
      <dsp:nvSpPr>
        <dsp:cNvPr id="0" name=""/>
        <dsp:cNvSpPr/>
      </dsp:nvSpPr>
      <dsp:spPr>
        <a:xfrm>
          <a:off x="0" y="1647743"/>
          <a:ext cx="6891187" cy="0"/>
        </a:xfrm>
        <a:prstGeom prst="line">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4ABC4-1399-4FD2-A1FB-7ED38F1D1034}">
      <dsp:nvSpPr>
        <dsp:cNvPr id="0" name=""/>
        <dsp:cNvSpPr/>
      </dsp:nvSpPr>
      <dsp:spPr>
        <a:xfrm>
          <a:off x="0" y="1647743"/>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 new roman"/>
            </a:rPr>
            <a:t>It is more flexible, easily configurable, easy to understand and implement.</a:t>
          </a:r>
        </a:p>
      </dsp:txBody>
      <dsp:txXfrm>
        <a:off x="0" y="1647743"/>
        <a:ext cx="6891187" cy="549247"/>
      </dsp:txXfrm>
    </dsp:sp>
    <dsp:sp modelId="{12CCBF3C-9351-4888-AFD5-5770DCB7BB9A}">
      <dsp:nvSpPr>
        <dsp:cNvPr id="0" name=""/>
        <dsp:cNvSpPr/>
      </dsp:nvSpPr>
      <dsp:spPr>
        <a:xfrm>
          <a:off x="0" y="2196991"/>
          <a:ext cx="6891187" cy="0"/>
        </a:xfrm>
        <a:prstGeom prst="lin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58457F-6647-4529-88ED-B7518FF2BD5D}">
      <dsp:nvSpPr>
        <dsp:cNvPr id="0" name=""/>
        <dsp:cNvSpPr/>
      </dsp:nvSpPr>
      <dsp:spPr>
        <a:xfrm>
          <a:off x="0" y="2196990"/>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 new roman"/>
            </a:rPr>
            <a:t>In those situation machine learning environment provides the best results.</a:t>
          </a:r>
        </a:p>
      </dsp:txBody>
      <dsp:txXfrm>
        <a:off x="0" y="2196990"/>
        <a:ext cx="6891187" cy="549247"/>
      </dsp:txXfrm>
    </dsp:sp>
    <dsp:sp modelId="{EEB40EA1-2D81-4335-975D-78DD3A4DC60F}">
      <dsp:nvSpPr>
        <dsp:cNvPr id="0" name=""/>
        <dsp:cNvSpPr/>
      </dsp:nvSpPr>
      <dsp:spPr>
        <a:xfrm>
          <a:off x="0" y="2746238"/>
          <a:ext cx="6891187" cy="0"/>
        </a:xfrm>
        <a:prstGeom prst="line">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BA6B7-D60B-416E-88F0-83E598003500}">
      <dsp:nvSpPr>
        <dsp:cNvPr id="0" name=""/>
        <dsp:cNvSpPr/>
      </dsp:nvSpPr>
      <dsp:spPr>
        <a:xfrm>
          <a:off x="0" y="2746238"/>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 new roman"/>
            </a:rPr>
            <a:t>The main moto is to detect whether the patient is diabetic or non diabetic.</a:t>
          </a:r>
        </a:p>
      </dsp:txBody>
      <dsp:txXfrm>
        <a:off x="0" y="2746238"/>
        <a:ext cx="6891187" cy="549247"/>
      </dsp:txXfrm>
    </dsp:sp>
    <dsp:sp modelId="{77A6AFAA-DF59-41E8-9DA0-A02661CC1E0F}">
      <dsp:nvSpPr>
        <dsp:cNvPr id="0" name=""/>
        <dsp:cNvSpPr/>
      </dsp:nvSpPr>
      <dsp:spPr>
        <a:xfrm>
          <a:off x="0" y="3295486"/>
          <a:ext cx="6891187" cy="0"/>
        </a:xfrm>
        <a:prstGeom prst="lin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65D003-5396-44FA-8B37-80AB65AFBFE8}">
      <dsp:nvSpPr>
        <dsp:cNvPr id="0" name=""/>
        <dsp:cNvSpPr/>
      </dsp:nvSpPr>
      <dsp:spPr>
        <a:xfrm>
          <a:off x="0" y="3295486"/>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 new roman"/>
            </a:rPr>
            <a:t>The detecting is done by using optimization techniques like randomized search cv and nature inspired algorithms and also used to enhance the classifiers performance.</a:t>
          </a:r>
        </a:p>
      </dsp:txBody>
      <dsp:txXfrm>
        <a:off x="0" y="3295486"/>
        <a:ext cx="6891187" cy="549247"/>
      </dsp:txXfrm>
    </dsp:sp>
    <dsp:sp modelId="{FF70858B-5B40-466A-B4E3-E720C45630EF}">
      <dsp:nvSpPr>
        <dsp:cNvPr id="0" name=""/>
        <dsp:cNvSpPr/>
      </dsp:nvSpPr>
      <dsp:spPr>
        <a:xfrm>
          <a:off x="0" y="3844734"/>
          <a:ext cx="6891187"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07CAB5-4893-418B-A7DA-D71B466A7320}">
      <dsp:nvSpPr>
        <dsp:cNvPr id="0" name=""/>
        <dsp:cNvSpPr/>
      </dsp:nvSpPr>
      <dsp:spPr>
        <a:xfrm>
          <a:off x="0" y="3844734"/>
          <a:ext cx="6891187" cy="549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 new roman"/>
            </a:rPr>
            <a:t>These features pave a way as a motivation to carry out the project.</a:t>
          </a:r>
        </a:p>
      </dsp:txBody>
      <dsp:txXfrm>
        <a:off x="0" y="3844734"/>
        <a:ext cx="6891187" cy="549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1F93F-0935-47B6-B185-DACF2D060CE5}">
      <dsp:nvSpPr>
        <dsp:cNvPr id="0" name=""/>
        <dsp:cNvSpPr/>
      </dsp:nvSpPr>
      <dsp:spPr>
        <a:xfrm>
          <a:off x="0" y="1929"/>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8AB872C-92DF-4CC4-998F-E1F07370A5CD}">
      <dsp:nvSpPr>
        <dsp:cNvPr id="0" name=""/>
        <dsp:cNvSpPr/>
      </dsp:nvSpPr>
      <dsp:spPr>
        <a:xfrm>
          <a:off x="0" y="1929"/>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rPr>
            <a:t>Di</a:t>
          </a:r>
          <a:r>
            <a:rPr lang="en-US" sz="1300" kern="1200" dirty="0">
              <a:latin typeface="Time new roman"/>
              <a:cs typeface="Times"/>
            </a:rPr>
            <a:t>abetes is a very familiar word in the present world and crucial challenges in both developed and developing countries .</a:t>
          </a:r>
        </a:p>
      </dsp:txBody>
      <dsp:txXfrm>
        <a:off x="0" y="1929"/>
        <a:ext cx="11767788" cy="292527"/>
      </dsp:txXfrm>
    </dsp:sp>
    <dsp:sp modelId="{146743D3-1BF1-48FD-AE73-F4D28A56AF60}">
      <dsp:nvSpPr>
        <dsp:cNvPr id="0" name=""/>
        <dsp:cNvSpPr/>
      </dsp:nvSpPr>
      <dsp:spPr>
        <a:xfrm>
          <a:off x="0" y="294457"/>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8D4DA6C-930C-4F2E-859A-3B2ED07A4BAA}">
      <dsp:nvSpPr>
        <dsp:cNvPr id="0" name=""/>
        <dsp:cNvSpPr/>
      </dsp:nvSpPr>
      <dsp:spPr>
        <a:xfrm>
          <a:off x="0" y="294457"/>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The number of diabetic patients is increased day by day as a result deaths are also increased day by day.</a:t>
          </a:r>
        </a:p>
      </dsp:txBody>
      <dsp:txXfrm>
        <a:off x="0" y="294457"/>
        <a:ext cx="11767788" cy="292527"/>
      </dsp:txXfrm>
    </dsp:sp>
    <dsp:sp modelId="{1D213F1A-88E0-46B8-847C-140446C27F74}">
      <dsp:nvSpPr>
        <dsp:cNvPr id="0" name=""/>
        <dsp:cNvSpPr/>
      </dsp:nvSpPr>
      <dsp:spPr>
        <a:xfrm>
          <a:off x="0" y="586984"/>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63F5392-6766-4838-BBBE-8B92023778E1}">
      <dsp:nvSpPr>
        <dsp:cNvPr id="0" name=""/>
        <dsp:cNvSpPr/>
      </dsp:nvSpPr>
      <dsp:spPr>
        <a:xfrm>
          <a:off x="0" y="586984"/>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The insulin hormone in the body produced by the pancreas allows glucose to pass from the food into the bloodstream.</a:t>
          </a:r>
        </a:p>
      </dsp:txBody>
      <dsp:txXfrm>
        <a:off x="0" y="586984"/>
        <a:ext cx="11767788" cy="292527"/>
      </dsp:txXfrm>
    </dsp:sp>
    <dsp:sp modelId="{9B40DB8F-4F12-4BFB-B8EA-A6BC6F6F6268}">
      <dsp:nvSpPr>
        <dsp:cNvPr id="0" name=""/>
        <dsp:cNvSpPr/>
      </dsp:nvSpPr>
      <dsp:spPr>
        <a:xfrm>
          <a:off x="0" y="879512"/>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407A127-5B5B-443E-93D3-C08826F62A10}">
      <dsp:nvSpPr>
        <dsp:cNvPr id="0" name=""/>
        <dsp:cNvSpPr/>
      </dsp:nvSpPr>
      <dsp:spPr>
        <a:xfrm>
          <a:off x="0" y="879512"/>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The analysis of diabetes data is a challenging issue because most of the medical data are nonlinear, nonnormal, correlation structured, and complex in nature.</a:t>
          </a:r>
        </a:p>
      </dsp:txBody>
      <dsp:txXfrm>
        <a:off x="0" y="879512"/>
        <a:ext cx="11767788" cy="292527"/>
      </dsp:txXfrm>
    </dsp:sp>
    <dsp:sp modelId="{3F470A8F-E74A-403F-BF2D-D41F9E436B85}">
      <dsp:nvSpPr>
        <dsp:cNvPr id="0" name=""/>
        <dsp:cNvSpPr/>
      </dsp:nvSpPr>
      <dsp:spPr>
        <a:xfrm>
          <a:off x="0" y="1172039"/>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C265BC2-EEA3-4C41-96C7-6D2B4366C07C}">
      <dsp:nvSpPr>
        <dsp:cNvPr id="0" name=""/>
        <dsp:cNvSpPr/>
      </dsp:nvSpPr>
      <dsp:spPr>
        <a:xfrm>
          <a:off x="0" y="1172039"/>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The best approach for the detecting diabetes by machine learning. </a:t>
          </a:r>
        </a:p>
      </dsp:txBody>
      <dsp:txXfrm>
        <a:off x="0" y="1172039"/>
        <a:ext cx="11767788" cy="292527"/>
      </dsp:txXfrm>
    </dsp:sp>
    <dsp:sp modelId="{309B52B9-B656-4695-BE8D-ABCC50F790BF}">
      <dsp:nvSpPr>
        <dsp:cNvPr id="0" name=""/>
        <dsp:cNvSpPr/>
      </dsp:nvSpPr>
      <dsp:spPr>
        <a:xfrm>
          <a:off x="0" y="1464567"/>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7757CA7-57DD-4436-A426-8D6650F93F5C}">
      <dsp:nvSpPr>
        <dsp:cNvPr id="0" name=""/>
        <dsp:cNvSpPr/>
      </dsp:nvSpPr>
      <dsp:spPr>
        <a:xfrm>
          <a:off x="0" y="1464567"/>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ML system has advantage that can use both feature selection and classifiers. </a:t>
          </a:r>
        </a:p>
      </dsp:txBody>
      <dsp:txXfrm>
        <a:off x="0" y="1464567"/>
        <a:ext cx="11767788" cy="292527"/>
      </dsp:txXfrm>
    </dsp:sp>
    <dsp:sp modelId="{BACC9AC0-56B3-4AF6-BA7B-C42D848283E0}">
      <dsp:nvSpPr>
        <dsp:cNvPr id="0" name=""/>
        <dsp:cNvSpPr/>
      </dsp:nvSpPr>
      <dsp:spPr>
        <a:xfrm>
          <a:off x="0" y="1757094"/>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75A20CD-CAED-4BA8-952D-4FA5882BC764}">
      <dsp:nvSpPr>
        <dsp:cNvPr id="0" name=""/>
        <dsp:cNvSpPr/>
      </dsp:nvSpPr>
      <dsp:spPr>
        <a:xfrm>
          <a:off x="0" y="1757094"/>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ML also helps in providing the best results in detecting the diabetes. </a:t>
          </a:r>
        </a:p>
      </dsp:txBody>
      <dsp:txXfrm>
        <a:off x="0" y="1757094"/>
        <a:ext cx="11767788" cy="292527"/>
      </dsp:txXfrm>
    </dsp:sp>
    <dsp:sp modelId="{F8FE77FB-628A-4435-A8BB-5DBBA17183D9}">
      <dsp:nvSpPr>
        <dsp:cNvPr id="0" name=""/>
        <dsp:cNvSpPr/>
      </dsp:nvSpPr>
      <dsp:spPr>
        <a:xfrm>
          <a:off x="0" y="2049621"/>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B5BDF8A-3DC6-4BDA-B034-95FE05B866E3}">
      <dsp:nvSpPr>
        <dsp:cNvPr id="0" name=""/>
        <dsp:cNvSpPr/>
      </dsp:nvSpPr>
      <dsp:spPr>
        <a:xfrm>
          <a:off x="0" y="2049621"/>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There are lot of approaches in ML for detecting the diabetes mostly supervised classifiers. </a:t>
          </a:r>
        </a:p>
      </dsp:txBody>
      <dsp:txXfrm>
        <a:off x="0" y="2049621"/>
        <a:ext cx="11767788" cy="292527"/>
      </dsp:txXfrm>
    </dsp:sp>
    <dsp:sp modelId="{67DF8157-1D54-449E-A10C-FB573C56295A}">
      <dsp:nvSpPr>
        <dsp:cNvPr id="0" name=""/>
        <dsp:cNvSpPr/>
      </dsp:nvSpPr>
      <dsp:spPr>
        <a:xfrm>
          <a:off x="0" y="2342149"/>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7360C17-A3AE-4B19-9BD7-9B7B75CDA0F6}">
      <dsp:nvSpPr>
        <dsp:cNvPr id="0" name=""/>
        <dsp:cNvSpPr/>
      </dsp:nvSpPr>
      <dsp:spPr>
        <a:xfrm>
          <a:off x="0" y="2342149"/>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The supervised classifiers like random forest, decision tree, logistic regression, naive bayes and </a:t>
          </a:r>
          <a:r>
            <a:rPr lang="en-US" sz="1300" kern="1200" dirty="0" err="1">
              <a:latin typeface="Time new roman"/>
              <a:cs typeface="Times"/>
            </a:rPr>
            <a:t>svm</a:t>
          </a:r>
          <a:r>
            <a:rPr lang="en-US" sz="1300" kern="1200" dirty="0">
              <a:latin typeface="Time new roman"/>
              <a:cs typeface="Times"/>
            </a:rPr>
            <a:t>.</a:t>
          </a:r>
        </a:p>
      </dsp:txBody>
      <dsp:txXfrm>
        <a:off x="0" y="2342149"/>
        <a:ext cx="11767788" cy="292527"/>
      </dsp:txXfrm>
    </dsp:sp>
    <dsp:sp modelId="{DFB2A652-C6BC-4D24-BD52-50084197369D}">
      <dsp:nvSpPr>
        <dsp:cNvPr id="0" name=""/>
        <dsp:cNvSpPr/>
      </dsp:nvSpPr>
      <dsp:spPr>
        <a:xfrm>
          <a:off x="0" y="2634676"/>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5523AF5-14DE-452A-A2BA-33612A982229}">
      <dsp:nvSpPr>
        <dsp:cNvPr id="0" name=""/>
        <dsp:cNvSpPr/>
      </dsp:nvSpPr>
      <dsp:spPr>
        <a:xfrm>
          <a:off x="0" y="2634676"/>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There are many techniques in ML for finding best performance metrics for the model.</a:t>
          </a:r>
        </a:p>
      </dsp:txBody>
      <dsp:txXfrm>
        <a:off x="0" y="2634676"/>
        <a:ext cx="11767788" cy="292527"/>
      </dsp:txXfrm>
    </dsp:sp>
    <dsp:sp modelId="{9E431B1C-64C1-4026-B0EC-04A1BF53AF1E}">
      <dsp:nvSpPr>
        <dsp:cNvPr id="0" name=""/>
        <dsp:cNvSpPr/>
      </dsp:nvSpPr>
      <dsp:spPr>
        <a:xfrm>
          <a:off x="0" y="2927204"/>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D806436-D1EB-4048-86E2-8F9D3CB38D9D}">
      <dsp:nvSpPr>
        <dsp:cNvPr id="0" name=""/>
        <dsp:cNvSpPr/>
      </dsp:nvSpPr>
      <dsp:spPr>
        <a:xfrm>
          <a:off x="0" y="2927204"/>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In this study randomized search cv and bat algorithm, hybrid bat algorithm, grey wolf optimization algorithm and firefly algorithm are used.</a:t>
          </a:r>
        </a:p>
      </dsp:txBody>
      <dsp:txXfrm>
        <a:off x="0" y="2927204"/>
        <a:ext cx="11767788" cy="292527"/>
      </dsp:txXfrm>
    </dsp:sp>
    <dsp:sp modelId="{4B97E3BE-E4A5-423B-ACC8-E80B2E1DB707}">
      <dsp:nvSpPr>
        <dsp:cNvPr id="0" name=""/>
        <dsp:cNvSpPr/>
      </dsp:nvSpPr>
      <dsp:spPr>
        <a:xfrm>
          <a:off x="0" y="3219731"/>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30FD451-7444-4CE8-B63B-7460C4B32DB4}">
      <dsp:nvSpPr>
        <dsp:cNvPr id="0" name=""/>
        <dsp:cNvSpPr/>
      </dsp:nvSpPr>
      <dsp:spPr>
        <a:xfrm>
          <a:off x="0" y="3219731"/>
          <a:ext cx="11756296" cy="465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The best classifier is finalized with the help of performance metrics like accuracy, precision, log loss </a:t>
          </a:r>
          <a:r>
            <a:rPr lang="en-US" sz="1300" kern="1200" dirty="0" err="1">
              <a:latin typeface="Time new roman"/>
              <a:cs typeface="Times"/>
            </a:rPr>
            <a:t>etc</a:t>
          </a:r>
          <a:r>
            <a:rPr lang="en-US" sz="1300" kern="1200" dirty="0">
              <a:latin typeface="Time new roman"/>
              <a:cs typeface="Times"/>
            </a:rPr>
            <a:t>, the classifier which has highest values in performance metrics is treated as a best model.</a:t>
          </a:r>
        </a:p>
      </dsp:txBody>
      <dsp:txXfrm>
        <a:off x="0" y="3219731"/>
        <a:ext cx="11756296" cy="465703"/>
      </dsp:txXfrm>
    </dsp:sp>
    <dsp:sp modelId="{1D603CF2-CA26-47FE-AA3A-8361620D0145}">
      <dsp:nvSpPr>
        <dsp:cNvPr id="0" name=""/>
        <dsp:cNvSpPr/>
      </dsp:nvSpPr>
      <dsp:spPr>
        <a:xfrm>
          <a:off x="0" y="3685435"/>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AB834E4-3B59-416D-A803-F48B64B972B0}">
      <dsp:nvSpPr>
        <dsp:cNvPr id="0" name=""/>
        <dsp:cNvSpPr/>
      </dsp:nvSpPr>
      <dsp:spPr>
        <a:xfrm>
          <a:off x="0" y="3708477"/>
          <a:ext cx="11767788" cy="271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In this study, the following works are carried out :</a:t>
          </a:r>
        </a:p>
      </dsp:txBody>
      <dsp:txXfrm>
        <a:off x="0" y="3708477"/>
        <a:ext cx="11767788" cy="271348"/>
      </dsp:txXfrm>
    </dsp:sp>
    <dsp:sp modelId="{91C69A70-4ECB-4C89-BF3A-C5C883A259F9}">
      <dsp:nvSpPr>
        <dsp:cNvPr id="0" name=""/>
        <dsp:cNvSpPr/>
      </dsp:nvSpPr>
      <dsp:spPr>
        <a:xfrm>
          <a:off x="0" y="3956783"/>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E6EDB8-79CE-427A-A29F-3B9C53B51F14}">
      <dsp:nvSpPr>
        <dsp:cNvPr id="0" name=""/>
        <dsp:cNvSpPr/>
      </dsp:nvSpPr>
      <dsp:spPr>
        <a:xfrm>
          <a:off x="0" y="3956783"/>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Enhancing the classifiers performance by using nature inspired algorithms</a:t>
          </a:r>
        </a:p>
      </dsp:txBody>
      <dsp:txXfrm>
        <a:off x="0" y="3956783"/>
        <a:ext cx="11767788" cy="292527"/>
      </dsp:txXfrm>
    </dsp:sp>
    <dsp:sp modelId="{DCDD861E-3C17-4E3B-803B-3041BCE856BB}">
      <dsp:nvSpPr>
        <dsp:cNvPr id="0" name=""/>
        <dsp:cNvSpPr/>
      </dsp:nvSpPr>
      <dsp:spPr>
        <a:xfrm>
          <a:off x="0" y="4249311"/>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A623EE-38B2-44ED-86C5-1D267B0D8452}">
      <dsp:nvSpPr>
        <dsp:cNvPr id="0" name=""/>
        <dsp:cNvSpPr/>
      </dsp:nvSpPr>
      <dsp:spPr>
        <a:xfrm>
          <a:off x="0" y="4249311"/>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To choose the best model out of all proposed models.</a:t>
          </a:r>
        </a:p>
      </dsp:txBody>
      <dsp:txXfrm>
        <a:off x="0" y="4249311"/>
        <a:ext cx="11767788" cy="292527"/>
      </dsp:txXfrm>
    </dsp:sp>
    <dsp:sp modelId="{A7C3D3C9-23B7-4268-BFD1-D97B8AADD32A}">
      <dsp:nvSpPr>
        <dsp:cNvPr id="0" name=""/>
        <dsp:cNvSpPr/>
      </dsp:nvSpPr>
      <dsp:spPr>
        <a:xfrm>
          <a:off x="0" y="4541838"/>
          <a:ext cx="11767788"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DE31251-81FB-4617-B459-141044AAD7A1}">
      <dsp:nvSpPr>
        <dsp:cNvPr id="0" name=""/>
        <dsp:cNvSpPr/>
      </dsp:nvSpPr>
      <dsp:spPr>
        <a:xfrm>
          <a:off x="0" y="4541838"/>
          <a:ext cx="11767788" cy="292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latin typeface="Time new roman"/>
              <a:cs typeface="Times"/>
            </a:rPr>
            <a:t>Finding the best nature inspired algorithm.</a:t>
          </a:r>
        </a:p>
      </dsp:txBody>
      <dsp:txXfrm>
        <a:off x="0" y="4541838"/>
        <a:ext cx="11767788" cy="2925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D49C4-F477-44EF-A0A5-B80D95AB4C13}">
      <dsp:nvSpPr>
        <dsp:cNvPr id="0" name=""/>
        <dsp:cNvSpPr/>
      </dsp:nvSpPr>
      <dsp:spPr>
        <a:xfrm>
          <a:off x="0" y="184590"/>
          <a:ext cx="6891187"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 new roman"/>
            </a:rPr>
            <a:t>The basic Bat algorithm is bio-inspired on the bio-sonar or echo location characteristics of bats. ​</a:t>
          </a:r>
        </a:p>
      </dsp:txBody>
      <dsp:txXfrm>
        <a:off x="59399" y="243989"/>
        <a:ext cx="6772389" cy="1098002"/>
      </dsp:txXfrm>
    </dsp:sp>
    <dsp:sp modelId="{6339112B-9CC3-43B1-83A4-0A39BC6009CE}">
      <dsp:nvSpPr>
        <dsp:cNvPr id="0" name=""/>
        <dsp:cNvSpPr/>
      </dsp:nvSpPr>
      <dsp:spPr>
        <a:xfrm>
          <a:off x="0" y="1588591"/>
          <a:ext cx="6891187" cy="12168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 new roman"/>
            </a:rPr>
            <a:t>In nature, bats release ultrasonic waves to the environment around it for the purposes of hunting or navigation. ​</a:t>
          </a:r>
        </a:p>
      </dsp:txBody>
      <dsp:txXfrm>
        <a:off x="59399" y="1647990"/>
        <a:ext cx="6772389" cy="1098002"/>
      </dsp:txXfrm>
    </dsp:sp>
    <dsp:sp modelId="{07405B90-A54C-4E04-81AB-5DD51637A47D}">
      <dsp:nvSpPr>
        <dsp:cNvPr id="0" name=""/>
        <dsp:cNvSpPr/>
      </dsp:nvSpPr>
      <dsp:spPr>
        <a:xfrm>
          <a:off x="0" y="2992591"/>
          <a:ext cx="6891187" cy="12168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 new roman"/>
            </a:rPr>
            <a:t>After the emission of these waves, it receives the echoes of the waves, and based on the received echo they locate themselves and identify obstacles in their ways and preys. ​</a:t>
          </a:r>
        </a:p>
      </dsp:txBody>
      <dsp:txXfrm>
        <a:off x="59399" y="3051990"/>
        <a:ext cx="6772389"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E23DA-AC11-464A-9B3A-56C7A80B7590}">
      <dsp:nvSpPr>
        <dsp:cNvPr id="0" name=""/>
        <dsp:cNvSpPr/>
      </dsp:nvSpPr>
      <dsp:spPr>
        <a:xfrm>
          <a:off x="0" y="1522"/>
          <a:ext cx="6891187" cy="2188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 new roman"/>
            </a:rPr>
            <a:t>Hybrid Bat Algorithm was obtained by hybridizing the original BA using the Differential Evolution (DE) strategies.</a:t>
          </a:r>
        </a:p>
      </dsp:txBody>
      <dsp:txXfrm>
        <a:off x="106845" y="108367"/>
        <a:ext cx="6677497" cy="1975035"/>
      </dsp:txXfrm>
    </dsp:sp>
    <dsp:sp modelId="{B814DC2F-AD33-40C8-BCCD-DA6A740346BB}">
      <dsp:nvSpPr>
        <dsp:cNvPr id="0" name=""/>
        <dsp:cNvSpPr/>
      </dsp:nvSpPr>
      <dsp:spPr>
        <a:xfrm>
          <a:off x="0" y="2203733"/>
          <a:ext cx="6891187" cy="218872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 new roman"/>
            </a:rPr>
            <a:t>DE optimizes a problem by maintaining a population of candidate solutions and creates new candidate solutions by combining the existing ones according to its simple formulae, and then keeping whichever candidate solution has the best score or fitness on the optimization problem at hand. DE supports a differential mutation, a differential crossover and a differential selection.</a:t>
          </a:r>
        </a:p>
      </dsp:txBody>
      <dsp:txXfrm>
        <a:off x="106845" y="2310578"/>
        <a:ext cx="6677497" cy="1975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458BF-5967-45ED-BDA9-99C036F1735C}">
      <dsp:nvSpPr>
        <dsp:cNvPr id="0" name=""/>
        <dsp:cNvSpPr/>
      </dsp:nvSpPr>
      <dsp:spPr>
        <a:xfrm>
          <a:off x="0" y="184590"/>
          <a:ext cx="6891187"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Time new roman"/>
            </a:rPr>
            <a:t>The GWO algorithm mimics the leadership hierarchy and hunting mechanism of gray wolves in nature.</a:t>
          </a:r>
        </a:p>
      </dsp:txBody>
      <dsp:txXfrm>
        <a:off x="59399" y="243989"/>
        <a:ext cx="6772389" cy="1098002"/>
      </dsp:txXfrm>
    </dsp:sp>
    <dsp:sp modelId="{2F1EFD11-9AB8-4E1E-BE1A-2A8F4E4F6D76}">
      <dsp:nvSpPr>
        <dsp:cNvPr id="0" name=""/>
        <dsp:cNvSpPr/>
      </dsp:nvSpPr>
      <dsp:spPr>
        <a:xfrm>
          <a:off x="0" y="1588591"/>
          <a:ext cx="6891187" cy="121680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Time new roman"/>
            </a:rPr>
            <a:t>Four types of grey wolves such as alpha, beta, delta, and omega are employed for simulating the leadership hierarchy. </a:t>
          </a:r>
        </a:p>
      </dsp:txBody>
      <dsp:txXfrm>
        <a:off x="59399" y="1647990"/>
        <a:ext cx="6772389" cy="1098002"/>
      </dsp:txXfrm>
    </dsp:sp>
    <dsp:sp modelId="{1E7FADB8-78CE-40C0-A074-2491DD40BA9C}">
      <dsp:nvSpPr>
        <dsp:cNvPr id="0" name=""/>
        <dsp:cNvSpPr/>
      </dsp:nvSpPr>
      <dsp:spPr>
        <a:xfrm>
          <a:off x="0" y="2992591"/>
          <a:ext cx="6891187" cy="12168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Time new roman"/>
            </a:rPr>
            <a:t>In addition, three main steps of hunting, searching for prey, encircling prey, and attacking prey, are implemented to perform optimization. </a:t>
          </a:r>
        </a:p>
      </dsp:txBody>
      <dsp:txXfrm>
        <a:off x="59399" y="3051990"/>
        <a:ext cx="6772389"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105701-DB94-4526-9A21-4847DCFFC7F2}">
      <dsp:nvSpPr>
        <dsp:cNvPr id="0" name=""/>
        <dsp:cNvSpPr/>
      </dsp:nvSpPr>
      <dsp:spPr>
        <a:xfrm>
          <a:off x="0" y="274680"/>
          <a:ext cx="6891187" cy="517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Time new roman"/>
            </a:rPr>
            <a:t>Among swarm-intelligence-based algorithms, firefly algorithm (FA) is now one of the most widely used. Firefly algorithm was developed by Xin-She Yang in 2008,</a:t>
          </a:r>
        </a:p>
      </dsp:txBody>
      <dsp:txXfrm>
        <a:off x="25245" y="299925"/>
        <a:ext cx="6840697" cy="466650"/>
      </dsp:txXfrm>
    </dsp:sp>
    <dsp:sp modelId="{C7958D4E-B776-48B7-A543-B1F3A6DBF35D}">
      <dsp:nvSpPr>
        <dsp:cNvPr id="0" name=""/>
        <dsp:cNvSpPr/>
      </dsp:nvSpPr>
      <dsp:spPr>
        <a:xfrm>
          <a:off x="0" y="822913"/>
          <a:ext cx="6891187" cy="517140"/>
        </a:xfrm>
        <a:prstGeom prst="round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based on inspiration from the natural behavior of tropical fireflies. </a:t>
          </a:r>
        </a:p>
      </dsp:txBody>
      <dsp:txXfrm>
        <a:off x="25245" y="848158"/>
        <a:ext cx="6840697" cy="466650"/>
      </dsp:txXfrm>
    </dsp:sp>
    <dsp:sp modelId="{6CC3C18D-1C98-44E0-9817-B32A37358299}">
      <dsp:nvSpPr>
        <dsp:cNvPr id="0" name=""/>
        <dsp:cNvSpPr/>
      </dsp:nvSpPr>
      <dsp:spPr>
        <a:xfrm>
          <a:off x="0" y="1383840"/>
          <a:ext cx="6891187" cy="5171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FA tries to mimic the flashing pattern and attraction behavior of fireflies.</a:t>
          </a:r>
        </a:p>
      </dsp:txBody>
      <dsp:txXfrm>
        <a:off x="25245" y="1409085"/>
        <a:ext cx="6840697" cy="466650"/>
      </dsp:txXfrm>
    </dsp:sp>
    <dsp:sp modelId="{490012E5-A04A-4226-ABFA-69C2985EC4FE}">
      <dsp:nvSpPr>
        <dsp:cNvPr id="0" name=""/>
        <dsp:cNvSpPr/>
      </dsp:nvSpPr>
      <dsp:spPr>
        <a:xfrm>
          <a:off x="0" y="1938421"/>
          <a:ext cx="6891187" cy="5171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purpose of these flashing lights is two-fold: to attract mating partners and to warn potential predators. </a:t>
          </a:r>
        </a:p>
      </dsp:txBody>
      <dsp:txXfrm>
        <a:off x="25245" y="1963666"/>
        <a:ext cx="6840697" cy="466650"/>
      </dsp:txXfrm>
    </dsp:sp>
    <dsp:sp modelId="{AF7B16F5-B469-4AA2-AE02-0E8CC7724C08}">
      <dsp:nvSpPr>
        <dsp:cNvPr id="0" name=""/>
        <dsp:cNvSpPr/>
      </dsp:nvSpPr>
      <dsp:spPr>
        <a:xfrm>
          <a:off x="0" y="2493001"/>
          <a:ext cx="6891187" cy="5171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Obviously, this flashing light and its intensity can obey some rules, including physical laws. </a:t>
          </a:r>
        </a:p>
      </dsp:txBody>
      <dsp:txXfrm>
        <a:off x="25245" y="2518246"/>
        <a:ext cx="6840697" cy="466650"/>
      </dsp:txXfrm>
    </dsp:sp>
    <dsp:sp modelId="{1F92D630-81AA-42BC-90C8-3431163445C1}">
      <dsp:nvSpPr>
        <dsp:cNvPr id="0" name=""/>
        <dsp:cNvSpPr/>
      </dsp:nvSpPr>
      <dsp:spPr>
        <a:xfrm>
          <a:off x="0" y="3047581"/>
          <a:ext cx="6891187" cy="517140"/>
        </a:xfrm>
        <a:prstGeom prst="round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The attractiveness is proportional to the brightness and they both decrease as their distance increases for any two flashing fireflies, the less bright one will move towards the brighter one.</a:t>
          </a:r>
        </a:p>
      </dsp:txBody>
      <dsp:txXfrm>
        <a:off x="25245" y="3072826"/>
        <a:ext cx="6840697" cy="466650"/>
      </dsp:txXfrm>
    </dsp:sp>
    <dsp:sp modelId="{624AEFF9-7BF7-4525-9313-1A42BE7BE73E}">
      <dsp:nvSpPr>
        <dsp:cNvPr id="0" name=""/>
        <dsp:cNvSpPr/>
      </dsp:nvSpPr>
      <dsp:spPr>
        <a:xfrm>
          <a:off x="0" y="3602161"/>
          <a:ext cx="6891187" cy="5171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If there is no brighter one than a particular firefly, it will move randomly.</a:t>
          </a:r>
        </a:p>
      </dsp:txBody>
      <dsp:txXfrm>
        <a:off x="25245" y="3627406"/>
        <a:ext cx="6840697" cy="4666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B63DCC-EE46-4E19-9B14-D59F20387493}" type="datetimeFigureOut">
              <a:rPr lang="en-IN" smtClean="0"/>
              <a:t>21-06-2022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902DEE-F5E5-4CF6-BABA-CCAED71AE586}" type="slidenum">
              <a:rPr lang="en-IN" smtClean="0"/>
              <a:t>‹#›</a:t>
            </a:fld>
            <a:endParaRPr lang="en-IN"/>
          </a:p>
        </p:txBody>
      </p:sp>
    </p:spTree>
    <p:extLst>
      <p:ext uri="{BB962C8B-B14F-4D97-AF65-F5344CB8AC3E}">
        <p14:creationId xmlns:p14="http://schemas.microsoft.com/office/powerpoint/2010/main" val="2995898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49E5A16B-5C45-4C49-89E0-09A94DE8D3FD}" type="datetime1">
              <a:rPr lang="en-US" smtClean="0"/>
              <a:t>6/21/2022</a:t>
            </a:fld>
            <a:endParaRPr lang="en-US" dirty="0"/>
          </a:p>
        </p:txBody>
      </p:sp>
      <p:sp>
        <p:nvSpPr>
          <p:cNvPr id="5" name="Footer Placeholder 4"/>
          <p:cNvSpPr>
            <a:spLocks noGrp="1"/>
          </p:cNvSpPr>
          <p:nvPr>
            <p:ph type="ftr" sz="quarter" idx="11"/>
          </p:nvPr>
        </p:nvSpPr>
        <p:spPr/>
        <p:txBody>
          <a:bodyPr/>
          <a:lstStyle/>
          <a:p>
            <a:r>
              <a:rPr lang="en-US"/>
              <a:t>Viva Voice - 15/12/2021</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2719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8647B1D-C8DE-4A0A-9D3E-2828E795AC39}" type="datetime1">
              <a:rPr lang="en-US" smtClean="0"/>
              <a:t>6/21/2022</a:t>
            </a:fld>
            <a:endParaRPr lang="en-US" dirty="0"/>
          </a:p>
        </p:txBody>
      </p:sp>
      <p:sp>
        <p:nvSpPr>
          <p:cNvPr id="5" name="Footer Placeholder 4"/>
          <p:cNvSpPr>
            <a:spLocks noGrp="1"/>
          </p:cNvSpPr>
          <p:nvPr>
            <p:ph type="ftr" sz="quarter" idx="11"/>
          </p:nvPr>
        </p:nvSpPr>
        <p:spPr/>
        <p:txBody>
          <a:bodyPr/>
          <a:lstStyle/>
          <a:p>
            <a:r>
              <a:rPr lang="en-US"/>
              <a:t>Viva Voice - 15/12/2021</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80268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D6C9804-D267-48A9-A3AC-B8A0320FFF93}" type="datetime1">
              <a:rPr lang="en-US" smtClean="0"/>
              <a:t>6/21/2022</a:t>
            </a:fld>
            <a:endParaRPr lang="en-US" dirty="0"/>
          </a:p>
        </p:txBody>
      </p:sp>
      <p:sp>
        <p:nvSpPr>
          <p:cNvPr id="5" name="Footer Placeholder 4"/>
          <p:cNvSpPr>
            <a:spLocks noGrp="1"/>
          </p:cNvSpPr>
          <p:nvPr>
            <p:ph type="ftr" sz="quarter" idx="11"/>
          </p:nvPr>
        </p:nvSpPr>
        <p:spPr/>
        <p:txBody>
          <a:bodyPr/>
          <a:lstStyle/>
          <a:p>
            <a:r>
              <a:rPr lang="en-US"/>
              <a:t>Viva Voice - 15/12/2021</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45214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F2DB65-8BD4-463E-A611-01EE733BB3A7}" type="datetime1">
              <a:rPr lang="en-US" smtClean="0"/>
              <a:t>6/21/2022</a:t>
            </a:fld>
            <a:endParaRPr lang="en-US" dirty="0"/>
          </a:p>
        </p:txBody>
      </p:sp>
      <p:sp>
        <p:nvSpPr>
          <p:cNvPr id="5" name="Footer Placeholder 4"/>
          <p:cNvSpPr>
            <a:spLocks noGrp="1"/>
          </p:cNvSpPr>
          <p:nvPr>
            <p:ph type="ftr" sz="quarter" idx="11"/>
          </p:nvPr>
        </p:nvSpPr>
        <p:spPr/>
        <p:txBody>
          <a:bodyPr/>
          <a:lstStyle/>
          <a:p>
            <a:r>
              <a:rPr lang="en-US"/>
              <a:t>Viva Voice - 15/12/2021</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1168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B5A47-523D-4E19-B82B-682873CC2870}" type="datetime1">
              <a:rPr lang="en-US" smtClean="0"/>
              <a:t>6/21/2022</a:t>
            </a:fld>
            <a:endParaRPr lang="en-US" dirty="0"/>
          </a:p>
        </p:txBody>
      </p:sp>
      <p:sp>
        <p:nvSpPr>
          <p:cNvPr id="5" name="Footer Placeholder 4"/>
          <p:cNvSpPr>
            <a:spLocks noGrp="1"/>
          </p:cNvSpPr>
          <p:nvPr>
            <p:ph type="ftr" sz="quarter" idx="11"/>
          </p:nvPr>
        </p:nvSpPr>
        <p:spPr/>
        <p:txBody>
          <a:bodyPr/>
          <a:lstStyle/>
          <a:p>
            <a:r>
              <a:rPr lang="en-US"/>
              <a:t>Viva Voice - 15/12/2021</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5188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E5BDCE3-4AE7-4FC3-A79C-DFEF648625A6}" type="datetime1">
              <a:rPr lang="en-US" smtClean="0"/>
              <a:t>6/21/2022</a:t>
            </a:fld>
            <a:endParaRPr lang="en-US" dirty="0"/>
          </a:p>
        </p:txBody>
      </p:sp>
      <p:sp>
        <p:nvSpPr>
          <p:cNvPr id="6" name="Footer Placeholder 5"/>
          <p:cNvSpPr>
            <a:spLocks noGrp="1"/>
          </p:cNvSpPr>
          <p:nvPr>
            <p:ph type="ftr" sz="quarter" idx="11"/>
          </p:nvPr>
        </p:nvSpPr>
        <p:spPr/>
        <p:txBody>
          <a:bodyPr/>
          <a:lstStyle/>
          <a:p>
            <a:r>
              <a:rPr lang="en-US"/>
              <a:t>Viva Voice - 15/12/2021</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934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71163BA-E078-4771-B612-CF2C0B3F76A9}" type="datetime1">
              <a:rPr lang="en-US" smtClean="0"/>
              <a:t>6/21/2022</a:t>
            </a:fld>
            <a:endParaRPr lang="en-US" dirty="0"/>
          </a:p>
        </p:txBody>
      </p:sp>
      <p:sp>
        <p:nvSpPr>
          <p:cNvPr id="8" name="Footer Placeholder 7"/>
          <p:cNvSpPr>
            <a:spLocks noGrp="1"/>
          </p:cNvSpPr>
          <p:nvPr>
            <p:ph type="ftr" sz="quarter" idx="11"/>
          </p:nvPr>
        </p:nvSpPr>
        <p:spPr/>
        <p:txBody>
          <a:bodyPr/>
          <a:lstStyle/>
          <a:p>
            <a:r>
              <a:rPr lang="en-US"/>
              <a:t>Viva Voice - 15/12/2021</a:t>
            </a:r>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7556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E98D178-BB33-4B87-8F35-E5D6C44D1C2C}" type="datetime1">
              <a:rPr lang="en-US" smtClean="0"/>
              <a:t>6/21/2022</a:t>
            </a:fld>
            <a:endParaRPr lang="en-US" dirty="0"/>
          </a:p>
        </p:txBody>
      </p:sp>
      <p:sp>
        <p:nvSpPr>
          <p:cNvPr id="4" name="Footer Placeholder 3"/>
          <p:cNvSpPr>
            <a:spLocks noGrp="1"/>
          </p:cNvSpPr>
          <p:nvPr>
            <p:ph type="ftr" sz="quarter" idx="11"/>
          </p:nvPr>
        </p:nvSpPr>
        <p:spPr/>
        <p:txBody>
          <a:bodyPr/>
          <a:lstStyle/>
          <a:p>
            <a:r>
              <a:rPr lang="en-US"/>
              <a:t>Viva Voice - 15/12/2021</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283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A9F5C4-CD9C-40DA-83B0-728F13C7DBB3}" type="datetime1">
              <a:rPr lang="en-US" smtClean="0"/>
              <a:t>6/21/2022</a:t>
            </a:fld>
            <a:endParaRPr lang="en-US" dirty="0"/>
          </a:p>
        </p:txBody>
      </p:sp>
      <p:sp>
        <p:nvSpPr>
          <p:cNvPr id="3" name="Footer Placeholder 2"/>
          <p:cNvSpPr>
            <a:spLocks noGrp="1"/>
          </p:cNvSpPr>
          <p:nvPr>
            <p:ph type="ftr" sz="quarter" idx="11"/>
          </p:nvPr>
        </p:nvSpPr>
        <p:spPr/>
        <p:txBody>
          <a:bodyPr/>
          <a:lstStyle/>
          <a:p>
            <a:r>
              <a:rPr lang="en-US"/>
              <a:t>Viva Voice - 15/12/2021</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3393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C0FD832-E0CB-41C9-91A9-FA7D69696288}" type="datetime1">
              <a:rPr lang="en-US" smtClean="0"/>
              <a:t>6/21/2022</a:t>
            </a:fld>
            <a:endParaRPr lang="en-US" dirty="0"/>
          </a:p>
        </p:txBody>
      </p:sp>
      <p:sp>
        <p:nvSpPr>
          <p:cNvPr id="6" name="Footer Placeholder 5"/>
          <p:cNvSpPr>
            <a:spLocks noGrp="1"/>
          </p:cNvSpPr>
          <p:nvPr>
            <p:ph type="ftr" sz="quarter" idx="11"/>
          </p:nvPr>
        </p:nvSpPr>
        <p:spPr/>
        <p:txBody>
          <a:bodyPr/>
          <a:lstStyle/>
          <a:p>
            <a:r>
              <a:rPr lang="en-US"/>
              <a:t>Viva Voice - 15/12/2021</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9211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E07C218C-06DF-48DA-B9ED-60464FA3B39D}" type="datetime1">
              <a:rPr lang="en-US" smtClean="0"/>
              <a:t>6/21/2022</a:t>
            </a:fld>
            <a:endParaRPr lang="en-US" dirty="0"/>
          </a:p>
        </p:txBody>
      </p:sp>
      <p:sp>
        <p:nvSpPr>
          <p:cNvPr id="6" name="Footer Placeholder 5"/>
          <p:cNvSpPr>
            <a:spLocks noGrp="1"/>
          </p:cNvSpPr>
          <p:nvPr>
            <p:ph type="ftr" sz="quarter" idx="11"/>
          </p:nvPr>
        </p:nvSpPr>
        <p:spPr/>
        <p:txBody>
          <a:bodyPr/>
          <a:lstStyle/>
          <a:p>
            <a:r>
              <a:rPr lang="en-US"/>
              <a:t>Viva Voice - 15/12/2021</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6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F3960-445D-4338-8660-DA17D9916223}" type="datetime1">
              <a:rPr lang="en-US" smtClean="0"/>
              <a:t>6/21/2022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Viva Voice - 15/12/2021</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60056805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Project_Jupyter"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85FF1976-B7C2-406F-805B-F967DCE136A8}"/>
              </a:ext>
            </a:extLst>
          </p:cNvPr>
          <p:cNvSpPr txBox="1"/>
          <p:nvPr/>
        </p:nvSpPr>
        <p:spPr>
          <a:xfrm>
            <a:off x="1330890" y="2991632"/>
            <a:ext cx="3810000" cy="35052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ABSTRACT</a:t>
            </a:r>
          </a:p>
        </p:txBody>
      </p:sp>
      <p:sp>
        <p:nvSpPr>
          <p:cNvPr id="2" name="TextBox 1">
            <a:extLst>
              <a:ext uri="{FF2B5EF4-FFF2-40B4-BE49-F238E27FC236}">
                <a16:creationId xmlns:a16="http://schemas.microsoft.com/office/drawing/2014/main" id="{F7868EE7-8E26-45EE-989F-8FC1C1986A75}"/>
              </a:ext>
            </a:extLst>
          </p:cNvPr>
          <p:cNvSpPr txBox="1"/>
          <p:nvPr/>
        </p:nvSpPr>
        <p:spPr>
          <a:xfrm>
            <a:off x="4740543" y="1239032"/>
            <a:ext cx="6845895" cy="35052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lnSpc>
                <a:spcPct val="90000"/>
              </a:lnSpc>
              <a:spcAft>
                <a:spcPts val="600"/>
              </a:spcAft>
              <a:buFont typeface="Wingdings" panose="05000000000000000000" pitchFamily="2" charset="2"/>
              <a:buChar char="q"/>
            </a:pPr>
            <a:r>
              <a:rPr lang="en-US" sz="1200" dirty="0">
                <a:latin typeface="Time new roman"/>
                <a:cs typeface="Times"/>
              </a:rPr>
              <a:t>In the field of Artificial Intelligence (AI), there is a large number of nature-inspired techniques to solve a wide range of problems. </a:t>
            </a:r>
            <a:endParaRPr lang="en-US" sz="1200" dirty="0">
              <a:latin typeface="Time new roman"/>
              <a:cs typeface="Calibri" panose="020F0502020204030204"/>
            </a:endParaRPr>
          </a:p>
          <a:p>
            <a:pPr marL="171450" indent="-171450">
              <a:lnSpc>
                <a:spcPct val="90000"/>
              </a:lnSpc>
              <a:spcAft>
                <a:spcPts val="600"/>
              </a:spcAft>
              <a:buFont typeface="Wingdings" panose="05000000000000000000" pitchFamily="2" charset="2"/>
              <a:buChar char="q"/>
            </a:pPr>
            <a:r>
              <a:rPr lang="en-US" sz="1200" dirty="0">
                <a:latin typeface="Time new roman"/>
                <a:cs typeface="Times"/>
              </a:rPr>
              <a:t>Evolutionary computation is a family of algorithms for global optimization inspired by biological evolution.</a:t>
            </a:r>
          </a:p>
          <a:p>
            <a:pPr marL="171450" indent="-171450">
              <a:lnSpc>
                <a:spcPct val="90000"/>
              </a:lnSpc>
              <a:spcAft>
                <a:spcPts val="600"/>
              </a:spcAft>
              <a:buFont typeface="Wingdings" panose="05000000000000000000" pitchFamily="2" charset="2"/>
              <a:buChar char="q"/>
            </a:pPr>
            <a:r>
              <a:rPr lang="en-US" sz="1200" dirty="0">
                <a:latin typeface="Time new roman"/>
                <a:cs typeface="Times"/>
              </a:rPr>
              <a:t>Based on the behavior of certain biological species, some evolutionary algorithms are developed. In technical terms, they are a family of population-based trial and error problem solvers with a metaheuristic or stochastic optimization character. </a:t>
            </a:r>
          </a:p>
          <a:p>
            <a:pPr marL="171450" indent="-171450">
              <a:lnSpc>
                <a:spcPct val="90000"/>
              </a:lnSpc>
              <a:spcAft>
                <a:spcPts val="600"/>
              </a:spcAft>
              <a:buFont typeface="Wingdings" panose="05000000000000000000" pitchFamily="2" charset="2"/>
              <a:buChar char="q"/>
            </a:pPr>
            <a:r>
              <a:rPr lang="en-US" sz="1200" dirty="0">
                <a:latin typeface="Time new roman"/>
                <a:cs typeface="Times"/>
              </a:rPr>
              <a:t>In evolutionary computation, an initial set of candidate solutions is generated and iteratively updated. Each new generation is produced by stochastically removing less desired solutions and introducing small random change. </a:t>
            </a:r>
          </a:p>
          <a:p>
            <a:pPr marL="171450" indent="-171450">
              <a:lnSpc>
                <a:spcPct val="90000"/>
              </a:lnSpc>
              <a:spcAft>
                <a:spcPts val="600"/>
              </a:spcAft>
              <a:buFont typeface="Wingdings" panose="05000000000000000000" pitchFamily="2" charset="2"/>
              <a:buChar char="q"/>
            </a:pPr>
            <a:r>
              <a:rPr lang="en-US" sz="1200" dirty="0">
                <a:latin typeface="Time new roman"/>
                <a:cs typeface="Times"/>
              </a:rPr>
              <a:t>The motive of this study is to design a model which can detect diabetes in patients with maximum accuracy. </a:t>
            </a:r>
          </a:p>
          <a:p>
            <a:pPr marL="171450" indent="-171450">
              <a:lnSpc>
                <a:spcPct val="90000"/>
              </a:lnSpc>
              <a:spcAft>
                <a:spcPts val="600"/>
              </a:spcAft>
              <a:buFont typeface="Wingdings" panose="05000000000000000000" pitchFamily="2" charset="2"/>
              <a:buChar char="q"/>
            </a:pPr>
            <a:r>
              <a:rPr lang="en-US" sz="1200" dirty="0">
                <a:latin typeface="Time new roman"/>
                <a:cs typeface="Times"/>
              </a:rPr>
              <a:t>The evaluation of model is carried with the help of Pima Indians Diabetes Database (PIDD). </a:t>
            </a:r>
          </a:p>
          <a:p>
            <a:pPr marL="171450" indent="-171450">
              <a:lnSpc>
                <a:spcPct val="90000"/>
              </a:lnSpc>
              <a:spcAft>
                <a:spcPts val="600"/>
              </a:spcAft>
              <a:buFont typeface="Wingdings" panose="05000000000000000000" pitchFamily="2" charset="2"/>
              <a:buChar char="q"/>
            </a:pPr>
            <a:r>
              <a:rPr lang="en-US" sz="1200" dirty="0">
                <a:latin typeface="Time new roman"/>
                <a:cs typeface="Times"/>
              </a:rPr>
              <a:t>This work implants the usage of nature inspired optimization technique for predicting diabetes. The nature inspired algorithms such as bat algorithm, hybrid bat algorithm, grey wolf optimization algorithm and firefly algorithm were mostly used for numerical data and also used for improving the accuracy and other performance metrics.</a:t>
            </a:r>
          </a:p>
          <a:p>
            <a:pPr marL="171450" indent="-171450">
              <a:lnSpc>
                <a:spcPct val="90000"/>
              </a:lnSpc>
              <a:spcAft>
                <a:spcPts val="600"/>
              </a:spcAft>
              <a:buFont typeface="Wingdings" panose="05000000000000000000" pitchFamily="2" charset="2"/>
              <a:buChar char="q"/>
            </a:pPr>
            <a:r>
              <a:rPr lang="en-US" sz="1200" dirty="0">
                <a:latin typeface="Time new roman"/>
                <a:cs typeface="Times"/>
              </a:rPr>
              <a:t>Seven classification algorithms were used in detection of diabetes by tuning the hyper parameter.</a:t>
            </a:r>
          </a:p>
          <a:p>
            <a:pPr marL="171450" indent="-171450">
              <a:lnSpc>
                <a:spcPct val="90000"/>
              </a:lnSpc>
              <a:spcAft>
                <a:spcPts val="600"/>
              </a:spcAft>
              <a:buFont typeface="Wingdings" panose="05000000000000000000" pitchFamily="2" charset="2"/>
              <a:buChar char="q"/>
            </a:pPr>
            <a:r>
              <a:rPr lang="en-US" sz="1200" dirty="0">
                <a:latin typeface="Time new roman"/>
                <a:cs typeface="Times"/>
              </a:rPr>
              <a:t>In this work the majority classifiers performance was enhanced with the help of nature inspired algorithm and produces best results in their performance metrics when compared with base model and randomized search cv.</a:t>
            </a:r>
          </a:p>
          <a:p>
            <a:pPr marL="171450" indent="-171450">
              <a:lnSpc>
                <a:spcPct val="90000"/>
              </a:lnSpc>
              <a:spcAft>
                <a:spcPts val="600"/>
              </a:spcAft>
              <a:buFont typeface="Wingdings" panose="05000000000000000000" pitchFamily="2" charset="2"/>
              <a:buChar char="q"/>
            </a:pPr>
            <a:r>
              <a:rPr lang="en-US" sz="1200" dirty="0">
                <a:latin typeface="Time new roman"/>
                <a:cs typeface="Times"/>
              </a:rPr>
              <a:t>Firefly algorithm and hybrid bat algorithm outperforms with the highest accuracy of 77.2% in the case of random forest classifier.</a:t>
            </a:r>
          </a:p>
        </p:txBody>
      </p:sp>
      <p:sp>
        <p:nvSpPr>
          <p:cNvPr id="6" name="Slide Number Placeholder 5">
            <a:extLst>
              <a:ext uri="{FF2B5EF4-FFF2-40B4-BE49-F238E27FC236}">
                <a16:creationId xmlns:a16="http://schemas.microsoft.com/office/drawing/2014/main" id="{C5BD6F0F-C4BD-4379-BBC9-7CCEF93E302F}"/>
              </a:ext>
            </a:extLst>
          </p:cNvPr>
          <p:cNvSpPr>
            <a:spLocks noGrp="1"/>
          </p:cNvSpPr>
          <p:nvPr>
            <p:ph type="sldNum" sz="quarter" idx="12"/>
          </p:nvPr>
        </p:nvSpPr>
        <p:spPr/>
        <p:txBody>
          <a:bodyPr/>
          <a:lstStyle/>
          <a:p>
            <a:fld id="{48F63A3B-78C7-47BE-AE5E-E10140E04643}" type="slidenum">
              <a:rPr lang="en-US" smtClean="0"/>
              <a:t>1</a:t>
            </a:fld>
            <a:endParaRPr lang="en-US" dirty="0"/>
          </a:p>
        </p:txBody>
      </p:sp>
    </p:spTree>
    <p:extLst>
      <p:ext uri="{BB962C8B-B14F-4D97-AF65-F5344CB8AC3E}">
        <p14:creationId xmlns:p14="http://schemas.microsoft.com/office/powerpoint/2010/main" val="384414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6DE1E1-4BFF-4A2A-9C51-DD9A86C260E0}"/>
              </a:ext>
            </a:extLst>
          </p:cNvPr>
          <p:cNvPicPr>
            <a:picLocks noChangeAspect="1"/>
          </p:cNvPicPr>
          <p:nvPr/>
        </p:nvPicPr>
        <p:blipFill rotWithShape="1">
          <a:blip r:embed="rId2"/>
          <a:srcRect t="6236" r="-2" b="9118"/>
          <a:stretch/>
        </p:blipFill>
        <p:spPr>
          <a:xfrm>
            <a:off x="0" y="10"/>
            <a:ext cx="12191981" cy="6857990"/>
          </a:xfrm>
          <a:prstGeom prst="rect">
            <a:avLst/>
          </a:prstGeom>
        </p:spPr>
      </p:pic>
      <p:sp>
        <p:nvSpPr>
          <p:cNvPr id="9"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1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2298D18-672B-432F-AF68-77278A58B0A7}"/>
              </a:ext>
            </a:extLst>
          </p:cNvPr>
          <p:cNvSpPr txBox="1"/>
          <p:nvPr/>
        </p:nvSpPr>
        <p:spPr>
          <a:xfrm>
            <a:off x="327349" y="212290"/>
            <a:ext cx="6096000" cy="553998"/>
          </a:xfrm>
          <a:prstGeom prst="rect">
            <a:avLst/>
          </a:prstGeom>
          <a:noFill/>
        </p:spPr>
        <p:txBody>
          <a:bodyPr wrap="square">
            <a:spAutoFit/>
          </a:bodyPr>
          <a:lstStyle/>
          <a:p>
            <a:pPr>
              <a:spcAft>
                <a:spcPts val="600"/>
              </a:spcAft>
            </a:pPr>
            <a:r>
              <a:rPr lang="en-US" sz="3000" b="1" dirty="0">
                <a:latin typeface="+mj-lt"/>
              </a:rPr>
              <a:t>b.  Hybrid Bat Algorithm</a:t>
            </a:r>
            <a:endParaRPr lang="en-IN" sz="3000" b="1" dirty="0">
              <a:latin typeface="+mj-lt"/>
            </a:endParaRPr>
          </a:p>
        </p:txBody>
      </p:sp>
      <p:graphicFrame>
        <p:nvGraphicFramePr>
          <p:cNvPr id="17" name="TextBox 2">
            <a:extLst>
              <a:ext uri="{FF2B5EF4-FFF2-40B4-BE49-F238E27FC236}">
                <a16:creationId xmlns:a16="http://schemas.microsoft.com/office/drawing/2014/main" id="{AC45E1F8-D40F-4411-896B-096D8F37EBE7}"/>
              </a:ext>
            </a:extLst>
          </p:cNvPr>
          <p:cNvGraphicFramePr/>
          <p:nvPr>
            <p:extLst>
              <p:ext uri="{D42A27DB-BD31-4B8C-83A1-F6EECF244321}">
                <p14:modId xmlns:p14="http://schemas.microsoft.com/office/powerpoint/2010/main" val="1331665575"/>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D93C046-0E15-47D6-84D8-310A6D003990}"/>
                  </a:ext>
                </a:extLst>
              </p:cNvPr>
              <p:cNvSpPr txBox="1"/>
              <p:nvPr/>
            </p:nvSpPr>
            <p:spPr>
              <a:xfrm>
                <a:off x="8296540" y="792921"/>
                <a:ext cx="3728773" cy="5762860"/>
              </a:xfrm>
              <a:prstGeom prst="rect">
                <a:avLst/>
              </a:prstGeom>
              <a:noFill/>
            </p:spPr>
            <p:txBody>
              <a:bodyPr wrap="square">
                <a:spAutoFit/>
              </a:bodyPr>
              <a:lstStyle/>
              <a:p>
                <a:pPr lvl="0" algn="just">
                  <a:lnSpc>
                    <a:spcPct val="150000"/>
                  </a:lnSpc>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Algorithm – Hybrid Bat Algorithm</a:t>
                </a: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Objective function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𝑭</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m:t>
                    </m:r>
                    <m:r>
                      <a:rPr lang="en-US" sz="1300" b="1" i="1" baseline="-25000"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𝒙𝒅</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baseline="30000"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𝑻</m:t>
                    </m:r>
                  </m:oMath>
                </a14:m>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Initialize the bat population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m:t>
                    </m:r>
                    <m:r>
                      <a:rPr lang="en-US" sz="1300" b="1" i="1" baseline="-25000"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oMath>
                </a14:m>
                <a:r>
                  <a:rPr lang="en-US" sz="1300" b="1" i="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a:t>
                </a: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and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𝒗</m:t>
                    </m:r>
                    <m:r>
                      <a:rPr lang="en-US" sz="1300" b="1" i="1" baseline="-25000"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𝒏</m:t>
                    </m:r>
                  </m:oMath>
                </a14:m>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Define pulse frequency Q</a:t>
                </a:r>
                <a:r>
                  <a:rPr lang="en-US" sz="1300" b="1" baseline="-25000"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i</a:t>
                </a: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 [Q </a:t>
                </a:r>
                <a:r>
                  <a:rPr lang="en-US" sz="1300" b="1" baseline="-25000"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min</a:t>
                </a: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Q </a:t>
                </a:r>
                <a:r>
                  <a:rPr lang="en-US" sz="1300" b="1" baseline="-25000"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max</a:t>
                </a: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a:t>
                </a:r>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Initialize pulses rates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m:t>
                    </m:r>
                    <m:r>
                      <a:rPr lang="en-US" sz="1300" b="1" i="1" baseline="-25000"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and the loudness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𝑨</m:t>
                    </m:r>
                    <m:r>
                      <a:rPr lang="en-US" sz="1300" b="1" i="1" baseline="-25000"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oMath>
                </a14:m>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While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𝒕</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&lt;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𝑻𝒎𝒂𝒙</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 number of iterations</a:t>
                </a:r>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Generate new solutions by adjusting frequency and updating velocities and locations/solutions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𝑬𝒒</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𝟐</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𝒕𝒐</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𝟒</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If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𝒓𝒂𝒏𝒅</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𝟎</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&gt;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𝒓𝒊</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End if </a:t>
                </a: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Generate a new solution by flying randomly </a:t>
                </a:r>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if</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𝒓𝒂𝒏𝒅</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𝟎</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&lt;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𝑨𝒊</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𝒂𝒏𝒅</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𝒇</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𝒙𝒊</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&lt; </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𝒇</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m:t>
                    </m:r>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Accept the new solutions</a:t>
                </a:r>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Increase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m:t>
                    </m:r>
                    <m:r>
                      <a:rPr lang="en-US" sz="1300" b="1" i="1" baseline="-25000"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baseline="-25000"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and reduce</a:t>
                </a:r>
                <a:r>
                  <a:rPr lang="en-US" sz="1300" b="1" baseline="-25000"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a:t>
                </a:r>
                <a14:m>
                  <m:oMath xmlns:m="http://schemas.openxmlformats.org/officeDocument/2006/math">
                    <m:r>
                      <a:rPr lang="en-US" sz="1300" b="1" i="1" smtClean="0">
                        <a:solidFill>
                          <a:srgbClr val="00206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𝑨𝒊</m:t>
                    </m:r>
                  </m:oMath>
                </a14:m>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End if </a:t>
                </a:r>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62865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Rank the bats and find the current best</a:t>
                </a:r>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rPr>
                  <a:t>       end</a:t>
                </a:r>
                <a:endParaRPr lang="en-IN"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endParaRPr lang="en-US" sz="1300" b="1" dirty="0">
                  <a:solidFill>
                    <a:srgbClr val="002060"/>
                  </a:solidFill>
                  <a:effectLst>
                    <a:outerShdw blurRad="38100" dist="38100" dir="2700000" algn="tl">
                      <a:srgbClr val="000000">
                        <a:alpha val="43137"/>
                      </a:srgbClr>
                    </a:outerShdw>
                  </a:effectLst>
                  <a:latin typeface="Time new roman"/>
                  <a:ea typeface="SimSun" panose="02010600030101010101" pitchFamily="2" charset="-122"/>
                </a:endParaRPr>
              </a:p>
            </p:txBody>
          </p:sp>
        </mc:Choice>
        <mc:Fallback xmlns="">
          <p:sp>
            <p:nvSpPr>
              <p:cNvPr id="12" name="TextBox 11">
                <a:extLst>
                  <a:ext uri="{FF2B5EF4-FFF2-40B4-BE49-F238E27FC236}">
                    <a16:creationId xmlns:a16="http://schemas.microsoft.com/office/drawing/2014/main" id="{DD93C046-0E15-47D6-84D8-310A6D003990}"/>
                  </a:ext>
                </a:extLst>
              </p:cNvPr>
              <p:cNvSpPr txBox="1">
                <a:spLocks noRot="1" noChangeAspect="1" noMove="1" noResize="1" noEditPoints="1" noAdjustHandles="1" noChangeArrowheads="1" noChangeShapeType="1" noTextEdit="1"/>
              </p:cNvSpPr>
              <p:nvPr/>
            </p:nvSpPr>
            <p:spPr>
              <a:xfrm>
                <a:off x="8296540" y="792921"/>
                <a:ext cx="3728773" cy="5762860"/>
              </a:xfrm>
              <a:prstGeom prst="rect">
                <a:avLst/>
              </a:prstGeom>
              <a:blipFill>
                <a:blip r:embed="rId8"/>
                <a:stretch>
                  <a:fillRect l="-327" r="-817"/>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F077AF97-01BB-40D5-9DDA-F7AF5782BADC}"/>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397287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heel(1)">
                                      <p:cBhvr>
                                        <p:cTn id="13" dur="20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80">
                                          <p:stCondLst>
                                            <p:cond delay="0"/>
                                          </p:stCondLst>
                                        </p:cTn>
                                        <p:tgtEl>
                                          <p:spTgt spid="12"/>
                                        </p:tgtEl>
                                      </p:cBhvr>
                                    </p:animEffect>
                                    <p:anim calcmode="lin" valueType="num">
                                      <p:cBhvr>
                                        <p:cTn id="1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4" dur="26">
                                          <p:stCondLst>
                                            <p:cond delay="650"/>
                                          </p:stCondLst>
                                        </p:cTn>
                                        <p:tgtEl>
                                          <p:spTgt spid="12"/>
                                        </p:tgtEl>
                                      </p:cBhvr>
                                      <p:to x="100000" y="60000"/>
                                    </p:animScale>
                                    <p:animScale>
                                      <p:cBhvr>
                                        <p:cTn id="25" dur="166" decel="50000">
                                          <p:stCondLst>
                                            <p:cond delay="676"/>
                                          </p:stCondLst>
                                        </p:cTn>
                                        <p:tgtEl>
                                          <p:spTgt spid="12"/>
                                        </p:tgtEl>
                                      </p:cBhvr>
                                      <p:to x="100000" y="100000"/>
                                    </p:animScale>
                                    <p:animScale>
                                      <p:cBhvr>
                                        <p:cTn id="26" dur="26">
                                          <p:stCondLst>
                                            <p:cond delay="1312"/>
                                          </p:stCondLst>
                                        </p:cTn>
                                        <p:tgtEl>
                                          <p:spTgt spid="12"/>
                                        </p:tgtEl>
                                      </p:cBhvr>
                                      <p:to x="100000" y="80000"/>
                                    </p:animScale>
                                    <p:animScale>
                                      <p:cBhvr>
                                        <p:cTn id="27" dur="166" decel="50000">
                                          <p:stCondLst>
                                            <p:cond delay="1338"/>
                                          </p:stCondLst>
                                        </p:cTn>
                                        <p:tgtEl>
                                          <p:spTgt spid="12"/>
                                        </p:tgtEl>
                                      </p:cBhvr>
                                      <p:to x="100000" y="100000"/>
                                    </p:animScale>
                                    <p:animScale>
                                      <p:cBhvr>
                                        <p:cTn id="28" dur="26">
                                          <p:stCondLst>
                                            <p:cond delay="1642"/>
                                          </p:stCondLst>
                                        </p:cTn>
                                        <p:tgtEl>
                                          <p:spTgt spid="12"/>
                                        </p:tgtEl>
                                      </p:cBhvr>
                                      <p:to x="100000" y="90000"/>
                                    </p:animScale>
                                    <p:animScale>
                                      <p:cBhvr>
                                        <p:cTn id="29" dur="166" decel="50000">
                                          <p:stCondLst>
                                            <p:cond delay="1668"/>
                                          </p:stCondLst>
                                        </p:cTn>
                                        <p:tgtEl>
                                          <p:spTgt spid="12"/>
                                        </p:tgtEl>
                                      </p:cBhvr>
                                      <p:to x="100000" y="100000"/>
                                    </p:animScale>
                                    <p:animScale>
                                      <p:cBhvr>
                                        <p:cTn id="30" dur="26">
                                          <p:stCondLst>
                                            <p:cond delay="1808"/>
                                          </p:stCondLst>
                                        </p:cTn>
                                        <p:tgtEl>
                                          <p:spTgt spid="12"/>
                                        </p:tgtEl>
                                      </p:cBhvr>
                                      <p:to x="100000" y="95000"/>
                                    </p:animScale>
                                    <p:animScale>
                                      <p:cBhvr>
                                        <p:cTn id="31"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17" grpId="0">
        <p:bldAsOne/>
      </p:bldGraphic>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11">
            <a:extLst>
              <a:ext uri="{FF2B5EF4-FFF2-40B4-BE49-F238E27FC236}">
                <a16:creationId xmlns:a16="http://schemas.microsoft.com/office/drawing/2014/main" id="{E03D5939-9B01-4242-8ACB-DE3FCDB4CAB7}"/>
              </a:ext>
            </a:extLst>
          </p:cNvPr>
          <p:cNvPicPr>
            <a:picLocks noChangeAspect="1"/>
          </p:cNvPicPr>
          <p:nvPr/>
        </p:nvPicPr>
        <p:blipFill rotWithShape="1">
          <a:blip r:embed="rId2"/>
          <a:srcRect l="17029" r="1466" b="7"/>
          <a:stretch/>
        </p:blipFill>
        <p:spPr>
          <a:xfrm>
            <a:off x="-1" y="10"/>
            <a:ext cx="12191981" cy="6857990"/>
          </a:xfrm>
          <a:prstGeom prst="rect">
            <a:avLst/>
          </a:prstGeom>
        </p:spPr>
      </p:pic>
      <p:sp>
        <p:nvSpPr>
          <p:cNvPr id="2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37AB143-1392-474C-868D-F3DC4BB2AA63}"/>
              </a:ext>
            </a:extLst>
          </p:cNvPr>
          <p:cNvSpPr txBox="1"/>
          <p:nvPr/>
        </p:nvSpPr>
        <p:spPr>
          <a:xfrm>
            <a:off x="327349" y="238923"/>
            <a:ext cx="6891186" cy="1135737"/>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000" b="1" dirty="0">
                <a:latin typeface="+mj-lt"/>
                <a:ea typeface="+mj-ea"/>
                <a:cs typeface="+mj-cs"/>
              </a:rPr>
              <a:t>c.  Grey Wolf Optimization Algorithm</a:t>
            </a:r>
          </a:p>
        </p:txBody>
      </p:sp>
      <p:grpSp>
        <p:nvGrpSpPr>
          <p:cNvPr id="27" name="Group 17">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28"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Isosceles Triangle 2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2" name="TextBox 8">
            <a:extLst>
              <a:ext uri="{FF2B5EF4-FFF2-40B4-BE49-F238E27FC236}">
                <a16:creationId xmlns:a16="http://schemas.microsoft.com/office/drawing/2014/main" id="{6350FFBC-E707-4E35-82CD-B8BD85D31F67}"/>
              </a:ext>
            </a:extLst>
          </p:cNvPr>
          <p:cNvGraphicFramePr/>
          <p:nvPr>
            <p:extLst>
              <p:ext uri="{D42A27DB-BD31-4B8C-83A1-F6EECF244321}">
                <p14:modId xmlns:p14="http://schemas.microsoft.com/office/powerpoint/2010/main" val="2827896673"/>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25181A-FCD8-499B-BD9F-B37896B1C6C8}"/>
                  </a:ext>
                </a:extLst>
              </p:cNvPr>
              <p:cNvSpPr txBox="1"/>
              <p:nvPr/>
            </p:nvSpPr>
            <p:spPr>
              <a:xfrm>
                <a:off x="8129873" y="494976"/>
                <a:ext cx="3934880" cy="6363024"/>
              </a:xfrm>
              <a:prstGeom prst="rect">
                <a:avLst/>
              </a:prstGeom>
              <a:noFill/>
            </p:spPr>
            <p:txBody>
              <a:bodyPr wrap="square">
                <a:spAutoFit/>
              </a:bodyPr>
              <a:lstStyle/>
              <a:p>
                <a:pPr algn="just">
                  <a:lnSpc>
                    <a:spcPct val="150000"/>
                  </a:lnSpc>
                </a:pPr>
                <a:r>
                  <a:rPr lang="en-US" sz="1300" b="1" i="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Algorithm - Grey Wolf Optimization</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Initialize the grey wolf population</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𝑿𝒊</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where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𝟐</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𝟑</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𝟒</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𝒏</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Initialize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𝒂</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𝑨</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and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𝑪</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The fitness of each search agent is implemented.</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𝑿</m:t>
                    </m:r>
                    <m:r>
                      <a:rPr lang="en-US" sz="1300" b="1" i="1" baseline="-25000"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𝜶</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is the first finest search agent.</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𝑿</m:t>
                    </m:r>
                    <m:r>
                      <a:rPr lang="en-US" sz="1300" b="1" i="1" baseline="-25000"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𝜷</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is the second finest search agent.</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𝑿</m:t>
                    </m:r>
                    <m:r>
                      <a:rPr lang="en-US" sz="1300" b="1" i="1" baseline="-25000"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𝜹</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is the third finest search agent.</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𝑾𝒉𝒊𝒍𝒆</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endParaRPr lang="en-US" sz="1300" b="1" i="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lvl="0" algn="just">
                  <a:lnSpc>
                    <a:spcPct val="150000"/>
                  </a:lnSpc>
                </a:pPr>
                <a14:m>
                  <m:oMathPara xmlns:m="http://schemas.openxmlformats.org/officeDocument/2006/math">
                    <m:oMathParaPr>
                      <m:jc m:val="centerGroup"/>
                    </m:oMathParaPr>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𝒊𝒕𝒆𝒓𝒂𝒕𝒊𝒐𝒏</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𝑴𝒂𝒙𝒊𝒎𝒖𝒎</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𝒊𝒕𝒆𝒓𝒂𝒕𝒊𝒐𝒏𝒔</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𝒏𝒖𝒎𝒃𝒆𝒓</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m:oMathPara>
                </a14:m>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For each search agent modify the current search agents position using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𝑬𝒒</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𝟏𝟏</m:t>
                    </m:r>
                  </m:oMath>
                </a14:m>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end for</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Modify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𝒂</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𝑨</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and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𝑪</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628650" indent="-17145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The fitness is for all search agents is computed</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11.    Modify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𝑿</m:t>
                    </m:r>
                    <m:r>
                      <a:rPr lang="en-US" sz="1300" b="1" i="1" baseline="-25000"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𝜶</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𝑿</m:t>
                    </m:r>
                    <m:r>
                      <a:rPr lang="en-US" sz="1300" b="1" i="1" baseline="-25000"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𝜷</m:t>
                    </m:r>
                  </m:oMath>
                </a14:m>
                <a:r>
                  <a:rPr lang="en-US" sz="1300" b="1" baseline="-25000"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a:t>
                </a: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and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𝑿</m:t>
                    </m:r>
                    <m:r>
                      <a:rPr lang="en-US" sz="1300" b="1" i="1" baseline="-25000"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𝜹</m:t>
                    </m:r>
                  </m:oMath>
                </a14:m>
                <a:r>
                  <a:rPr lang="en-US" sz="1300" b="1" baseline="-25000"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12.   </a:t>
                </a:r>
                <a14:m>
                  <m:oMath xmlns:m="http://schemas.openxmlformats.org/officeDocument/2006/math">
                    <m:r>
                      <a:rPr lang="en-US" sz="1300" b="1" i="0"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𝒊𝒕𝒆𝒓𝒂𝒕𝒊𝒐𝒏</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𝒊𝒕𝒆𝒓𝒂𝒕𝒊𝒐𝒏</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oMath>
                </a14:m>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 </a:t>
                </a:r>
              </a:p>
              <a:p>
                <a:pPr marL="171450" lvl="0" indent="-17145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13.    end while</a:t>
                </a: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171450" lvl="0" indent="-171450" algn="just">
                  <a:lnSpc>
                    <a:spcPct val="150000"/>
                  </a:lnSpc>
                  <a:buFont typeface="Arial" panose="020B0604020202020204" pitchFamily="34" charset="0"/>
                  <a:buChar char="•"/>
                </a:pPr>
                <a:r>
                  <a:rPr lang="en-US"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rPr>
                  <a:t>14.    return </a:t>
                </a:r>
                <a14:m>
                  <m:oMath xmlns:m="http://schemas.openxmlformats.org/officeDocument/2006/math">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𝑿</m:t>
                    </m:r>
                    <m:r>
                      <a:rPr lang="en-US" sz="1300" b="1" i="1" baseline="-25000"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𝜶</m:t>
                    </m:r>
                    <m:r>
                      <a:rPr lang="en-US" sz="1300" b="1" i="1" smtClean="0">
                        <a:solidFill>
                          <a:schemeClr val="accent2"/>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endParaRPr lang="en-IN" sz="1300" b="1" dirty="0">
                  <a:solidFill>
                    <a:schemeClr val="accent2"/>
                  </a:solidFill>
                  <a:effectLst>
                    <a:outerShdw blurRad="38100" dist="38100" dir="2700000" algn="tl">
                      <a:srgbClr val="000000">
                        <a:alpha val="43137"/>
                      </a:srgbClr>
                    </a:outerShdw>
                  </a:effectLst>
                  <a:latin typeface="Time new roman"/>
                  <a:ea typeface="SimSun" panose="02010600030101010101" pitchFamily="2" charset="-122"/>
                </a:endParaRPr>
              </a:p>
            </p:txBody>
          </p:sp>
        </mc:Choice>
        <mc:Fallback xmlns="">
          <p:sp>
            <p:nvSpPr>
              <p:cNvPr id="12" name="TextBox 11">
                <a:extLst>
                  <a:ext uri="{FF2B5EF4-FFF2-40B4-BE49-F238E27FC236}">
                    <a16:creationId xmlns:a16="http://schemas.microsoft.com/office/drawing/2014/main" id="{8225181A-FCD8-499B-BD9F-B37896B1C6C8}"/>
                  </a:ext>
                </a:extLst>
              </p:cNvPr>
              <p:cNvSpPr txBox="1">
                <a:spLocks noRot="1" noChangeAspect="1" noMove="1" noResize="1" noEditPoints="1" noAdjustHandles="1" noChangeArrowheads="1" noChangeShapeType="1" noTextEdit="1"/>
              </p:cNvSpPr>
              <p:nvPr/>
            </p:nvSpPr>
            <p:spPr>
              <a:xfrm>
                <a:off x="8129873" y="494976"/>
                <a:ext cx="3934880" cy="6363024"/>
              </a:xfrm>
              <a:prstGeom prst="rect">
                <a:avLst/>
              </a:prstGeom>
              <a:blipFill>
                <a:blip r:embed="rId8"/>
                <a:stretch>
                  <a:fillRect l="-310" r="-775"/>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4E0FC4F5-4496-4186-9830-B20187FF9F15}"/>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296779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heel(1)">
                                      <p:cBhvr>
                                        <p:cTn id="13" dur="20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80">
                                          <p:stCondLst>
                                            <p:cond delay="0"/>
                                          </p:stCondLst>
                                        </p:cTn>
                                        <p:tgtEl>
                                          <p:spTgt spid="12"/>
                                        </p:tgtEl>
                                      </p:cBhvr>
                                    </p:animEffect>
                                    <p:anim calcmode="lin" valueType="num">
                                      <p:cBhvr>
                                        <p:cTn id="1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4" dur="26">
                                          <p:stCondLst>
                                            <p:cond delay="650"/>
                                          </p:stCondLst>
                                        </p:cTn>
                                        <p:tgtEl>
                                          <p:spTgt spid="12"/>
                                        </p:tgtEl>
                                      </p:cBhvr>
                                      <p:to x="100000" y="60000"/>
                                    </p:animScale>
                                    <p:animScale>
                                      <p:cBhvr>
                                        <p:cTn id="25" dur="166" decel="50000">
                                          <p:stCondLst>
                                            <p:cond delay="676"/>
                                          </p:stCondLst>
                                        </p:cTn>
                                        <p:tgtEl>
                                          <p:spTgt spid="12"/>
                                        </p:tgtEl>
                                      </p:cBhvr>
                                      <p:to x="100000" y="100000"/>
                                    </p:animScale>
                                    <p:animScale>
                                      <p:cBhvr>
                                        <p:cTn id="26" dur="26">
                                          <p:stCondLst>
                                            <p:cond delay="1312"/>
                                          </p:stCondLst>
                                        </p:cTn>
                                        <p:tgtEl>
                                          <p:spTgt spid="12"/>
                                        </p:tgtEl>
                                      </p:cBhvr>
                                      <p:to x="100000" y="80000"/>
                                    </p:animScale>
                                    <p:animScale>
                                      <p:cBhvr>
                                        <p:cTn id="27" dur="166" decel="50000">
                                          <p:stCondLst>
                                            <p:cond delay="1338"/>
                                          </p:stCondLst>
                                        </p:cTn>
                                        <p:tgtEl>
                                          <p:spTgt spid="12"/>
                                        </p:tgtEl>
                                      </p:cBhvr>
                                      <p:to x="100000" y="100000"/>
                                    </p:animScale>
                                    <p:animScale>
                                      <p:cBhvr>
                                        <p:cTn id="28" dur="26">
                                          <p:stCondLst>
                                            <p:cond delay="1642"/>
                                          </p:stCondLst>
                                        </p:cTn>
                                        <p:tgtEl>
                                          <p:spTgt spid="12"/>
                                        </p:tgtEl>
                                      </p:cBhvr>
                                      <p:to x="100000" y="90000"/>
                                    </p:animScale>
                                    <p:animScale>
                                      <p:cBhvr>
                                        <p:cTn id="29" dur="166" decel="50000">
                                          <p:stCondLst>
                                            <p:cond delay="1668"/>
                                          </p:stCondLst>
                                        </p:cTn>
                                        <p:tgtEl>
                                          <p:spTgt spid="12"/>
                                        </p:tgtEl>
                                      </p:cBhvr>
                                      <p:to x="100000" y="100000"/>
                                    </p:animScale>
                                    <p:animScale>
                                      <p:cBhvr>
                                        <p:cTn id="30" dur="26">
                                          <p:stCondLst>
                                            <p:cond delay="1808"/>
                                          </p:stCondLst>
                                        </p:cTn>
                                        <p:tgtEl>
                                          <p:spTgt spid="12"/>
                                        </p:tgtEl>
                                      </p:cBhvr>
                                      <p:to x="100000" y="95000"/>
                                    </p:animScale>
                                    <p:animScale>
                                      <p:cBhvr>
                                        <p:cTn id="31"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32" grpId="0">
        <p:bldAsOne/>
      </p:bldGraphic>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4B8C8F9-94A6-43D4-BD9E-A626CF88040E}"/>
              </a:ext>
            </a:extLst>
          </p:cNvPr>
          <p:cNvPicPr>
            <a:picLocks noChangeAspect="1"/>
          </p:cNvPicPr>
          <p:nvPr/>
        </p:nvPicPr>
        <p:blipFill rotWithShape="1">
          <a:blip r:embed="rId2"/>
          <a:srcRect t="15728" r="-2" b="-2"/>
          <a:stretch/>
        </p:blipFill>
        <p:spPr>
          <a:xfrm>
            <a:off x="19" y="-238913"/>
            <a:ext cx="12191981" cy="6857990"/>
          </a:xfrm>
          <a:prstGeom prst="rect">
            <a:avLst/>
          </a:prstGeom>
        </p:spPr>
      </p:pic>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026B016-44C8-4422-B13E-1920BA658E75}"/>
              </a:ext>
            </a:extLst>
          </p:cNvPr>
          <p:cNvSpPr txBox="1"/>
          <p:nvPr/>
        </p:nvSpPr>
        <p:spPr>
          <a:xfrm>
            <a:off x="327349" y="238923"/>
            <a:ext cx="6096000" cy="553998"/>
          </a:xfrm>
          <a:prstGeom prst="rect">
            <a:avLst/>
          </a:prstGeom>
          <a:noFill/>
        </p:spPr>
        <p:txBody>
          <a:bodyPr wrap="square">
            <a:spAutoFit/>
          </a:bodyPr>
          <a:lstStyle/>
          <a:p>
            <a:pPr>
              <a:spcAft>
                <a:spcPts val="600"/>
              </a:spcAft>
            </a:pPr>
            <a:r>
              <a:rPr lang="en-US" sz="3000" b="1" dirty="0">
                <a:latin typeface="+mj-lt"/>
              </a:rPr>
              <a:t>d.  Firefly Algorithm</a:t>
            </a:r>
            <a:endParaRPr lang="en-IN" sz="3000" b="1" dirty="0">
              <a:latin typeface="+mj-lt"/>
            </a:endParaRPr>
          </a:p>
        </p:txBody>
      </p:sp>
      <p:graphicFrame>
        <p:nvGraphicFramePr>
          <p:cNvPr id="9" name="TextBox 2">
            <a:extLst>
              <a:ext uri="{FF2B5EF4-FFF2-40B4-BE49-F238E27FC236}">
                <a16:creationId xmlns:a16="http://schemas.microsoft.com/office/drawing/2014/main" id="{66FB5A20-7A2F-4F2A-86D4-32F6382F8381}"/>
              </a:ext>
            </a:extLst>
          </p:cNvPr>
          <p:cNvGraphicFramePr/>
          <p:nvPr>
            <p:extLst>
              <p:ext uri="{D42A27DB-BD31-4B8C-83A1-F6EECF244321}">
                <p14:modId xmlns:p14="http://schemas.microsoft.com/office/powerpoint/2010/main" val="854234461"/>
              </p:ext>
            </p:extLst>
          </p:nvPr>
        </p:nvGraphicFramePr>
        <p:xfrm>
          <a:off x="561725" y="1235065"/>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821FC0-3411-48FD-8913-F9BD5F39D83E}"/>
                  </a:ext>
                </a:extLst>
              </p:cNvPr>
              <p:cNvSpPr txBox="1"/>
              <p:nvPr/>
            </p:nvSpPr>
            <p:spPr>
              <a:xfrm>
                <a:off x="8129873" y="282537"/>
                <a:ext cx="3827732" cy="6963188"/>
              </a:xfrm>
              <a:prstGeom prst="rect">
                <a:avLst/>
              </a:prstGeom>
              <a:noFill/>
            </p:spPr>
            <p:txBody>
              <a:bodyPr wrap="square">
                <a:spAutoFit/>
              </a:bodyPr>
              <a:lstStyle/>
              <a:p>
                <a:pPr marL="228600" indent="-228600" algn="just">
                  <a:lnSpc>
                    <a:spcPct val="150000"/>
                  </a:lnSpc>
                  <a:buFont typeface="Arial" panose="020B0604020202020204" pitchFamily="34" charset="0"/>
                  <a:buChar char="•"/>
                </a:pPr>
                <a:r>
                  <a:rPr lang="en-US" sz="1300" b="1" i="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Algorithm – Firefly Algorithm</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Generate initial population of fireflies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𝑿</m:t>
                    </m:r>
                    <m:r>
                      <a:rPr lang="en-US" sz="1300" b="1" i="1" baseline="-25000"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oMath>
                </a14:m>
                <a:r>
                  <a:rPr lang="en-US" sz="1300" b="1" baseline="-25000"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 </a:t>
                </a: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where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𝟐</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𝟑</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𝟒</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𝒏</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Light intensity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𝑰</m:t>
                    </m:r>
                    <m:r>
                      <a:rPr lang="en-US" sz="1300" b="1" i="1" baseline="-25000"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at</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𝒙𝒊</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 is determined by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𝒇</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𝒙𝒊</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Define light absorption coefficient</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𝜸</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 </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while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𝒕</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&lt;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𝑨𝒊</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𝒂𝒏𝒅</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𝑴𝒂𝒙𝑮𝒆𝒏𝒆𝒓𝒂𝒕𝒊𝒐𝒏𝒔</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for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𝒏</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 all n fireflies</a:t>
                </a:r>
              </a:p>
              <a:p>
                <a:pPr marL="228600" lvl="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6.    for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𝒋</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 all n fireflies</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lvl="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if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𝑰</m:t>
                    </m:r>
                    <m:r>
                      <a:rPr lang="en-US" sz="1300" b="1" i="1" baseline="-25000"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𝒋</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&gt;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𝑰𝒊</m:t>
                    </m:r>
                  </m:oMath>
                </a14:m>
                <a:r>
                  <a:rPr lang="en-US" sz="1300" b="1" baseline="-25000"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 </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lvl="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Move firefly</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towards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𝒋</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 in d-dimensions via levy flights.</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lvl="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end if</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6858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Attractiveness varies with distance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via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𝒆𝒙𝒑</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𝜸</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6858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Evaluate new solutions and update light intensity.</a:t>
                </a:r>
              </a:p>
              <a:p>
                <a:pPr marL="6858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end for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𝒋</m:t>
                    </m:r>
                  </m:oMath>
                </a14:m>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lvl="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10.   end for </a:t>
                </a:r>
                <a14:m>
                  <m:oMath xmlns:m="http://schemas.openxmlformats.org/officeDocument/2006/math">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smtClean="0">
                        <a:solidFill>
                          <a:srgbClr val="FF0000"/>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6858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Rank the fireflies and find the current best</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228600" lvl="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11.   end while</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685800" indent="-228600">
                  <a:lnSpc>
                    <a:spcPct val="150000"/>
                  </a:lnSpc>
                  <a:buFont typeface="Arial" panose="020B0604020202020204" pitchFamily="34" charset="0"/>
                  <a:buChar char="•"/>
                </a:pPr>
                <a:r>
                  <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rPr>
                  <a:t>end</a:t>
                </a: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800100" lvl="1" indent="-342900" algn="just">
                  <a:lnSpc>
                    <a:spcPct val="150000"/>
                  </a:lnSpc>
                  <a:buFont typeface="Arial" panose="020B0604020202020204" pitchFamily="34" charset="0"/>
                  <a:buChar char="•"/>
                </a:pPr>
                <a:endParaRPr lang="en-US"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a:p>
                <a:pPr marL="800100" lvl="1" indent="-342900" algn="just">
                  <a:lnSpc>
                    <a:spcPct val="150000"/>
                  </a:lnSpc>
                  <a:buFont typeface="Arial" panose="020B0604020202020204" pitchFamily="34" charset="0"/>
                  <a:buChar char="•"/>
                </a:pPr>
                <a:endParaRPr lang="en-IN" sz="1300" b="1" dirty="0">
                  <a:solidFill>
                    <a:srgbClr val="FF0000"/>
                  </a:solidFill>
                  <a:effectLst>
                    <a:outerShdw blurRad="38100" dist="38100" dir="2700000" algn="tl">
                      <a:srgbClr val="000000">
                        <a:alpha val="43137"/>
                      </a:srgbClr>
                    </a:outerShdw>
                  </a:effectLst>
                  <a:latin typeface="Time new roman"/>
                  <a:ea typeface="SimSun" panose="02010600030101010101" pitchFamily="2" charset="-122"/>
                </a:endParaRPr>
              </a:p>
            </p:txBody>
          </p:sp>
        </mc:Choice>
        <mc:Fallback xmlns="">
          <p:sp>
            <p:nvSpPr>
              <p:cNvPr id="13" name="TextBox 12">
                <a:extLst>
                  <a:ext uri="{FF2B5EF4-FFF2-40B4-BE49-F238E27FC236}">
                    <a16:creationId xmlns:a16="http://schemas.microsoft.com/office/drawing/2014/main" id="{1E821FC0-3411-48FD-8913-F9BD5F39D83E}"/>
                  </a:ext>
                </a:extLst>
              </p:cNvPr>
              <p:cNvSpPr txBox="1">
                <a:spLocks noRot="1" noChangeAspect="1" noMove="1" noResize="1" noEditPoints="1" noAdjustHandles="1" noChangeArrowheads="1" noChangeShapeType="1" noTextEdit="1"/>
              </p:cNvSpPr>
              <p:nvPr/>
            </p:nvSpPr>
            <p:spPr>
              <a:xfrm>
                <a:off x="8129873" y="282537"/>
                <a:ext cx="3827732" cy="6963188"/>
              </a:xfrm>
              <a:prstGeom prst="rect">
                <a:avLst/>
              </a:prstGeom>
              <a:blipFill>
                <a:blip r:embed="rId8"/>
                <a:stretch>
                  <a:fillRect l="-159"/>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CEAE31AA-A9A0-4204-A387-FB76B3271CD5}"/>
              </a:ext>
            </a:extLst>
          </p:cNvPr>
          <p:cNvSpPr>
            <a:spLocks noGrp="1"/>
          </p:cNvSpPr>
          <p:nvPr>
            <p:ph type="sldNum" sz="quarter" idx="12"/>
          </p:nvPr>
        </p:nvSpPr>
        <p:spPr/>
        <p:txBody>
          <a:bodyPr/>
          <a:lstStyle/>
          <a:p>
            <a:fld id="{48F63A3B-78C7-47BE-AE5E-E10140E04643}" type="slidenum">
              <a:rPr lang="en-US" smtClean="0"/>
              <a:t>12</a:t>
            </a:fld>
            <a:endParaRPr lang="en-US" dirty="0"/>
          </a:p>
        </p:txBody>
      </p:sp>
    </p:spTree>
    <p:extLst>
      <p:ext uri="{BB962C8B-B14F-4D97-AF65-F5344CB8AC3E}">
        <p14:creationId xmlns:p14="http://schemas.microsoft.com/office/powerpoint/2010/main" val="14247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80">
                                          <p:stCondLst>
                                            <p:cond delay="0"/>
                                          </p:stCondLst>
                                        </p:cTn>
                                        <p:tgtEl>
                                          <p:spTgt spid="13"/>
                                        </p:tgtEl>
                                      </p:cBhvr>
                                    </p:animEffect>
                                    <p:anim calcmode="lin" valueType="num">
                                      <p:cBhvr>
                                        <p:cTn id="1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4" dur="26">
                                          <p:stCondLst>
                                            <p:cond delay="650"/>
                                          </p:stCondLst>
                                        </p:cTn>
                                        <p:tgtEl>
                                          <p:spTgt spid="13"/>
                                        </p:tgtEl>
                                      </p:cBhvr>
                                      <p:to x="100000" y="60000"/>
                                    </p:animScale>
                                    <p:animScale>
                                      <p:cBhvr>
                                        <p:cTn id="25" dur="166" decel="50000">
                                          <p:stCondLst>
                                            <p:cond delay="676"/>
                                          </p:stCondLst>
                                        </p:cTn>
                                        <p:tgtEl>
                                          <p:spTgt spid="13"/>
                                        </p:tgtEl>
                                      </p:cBhvr>
                                      <p:to x="100000" y="100000"/>
                                    </p:animScale>
                                    <p:animScale>
                                      <p:cBhvr>
                                        <p:cTn id="26" dur="26">
                                          <p:stCondLst>
                                            <p:cond delay="1312"/>
                                          </p:stCondLst>
                                        </p:cTn>
                                        <p:tgtEl>
                                          <p:spTgt spid="13"/>
                                        </p:tgtEl>
                                      </p:cBhvr>
                                      <p:to x="100000" y="80000"/>
                                    </p:animScale>
                                    <p:animScale>
                                      <p:cBhvr>
                                        <p:cTn id="27" dur="166" decel="50000">
                                          <p:stCondLst>
                                            <p:cond delay="1338"/>
                                          </p:stCondLst>
                                        </p:cTn>
                                        <p:tgtEl>
                                          <p:spTgt spid="13"/>
                                        </p:tgtEl>
                                      </p:cBhvr>
                                      <p:to x="100000" y="100000"/>
                                    </p:animScale>
                                    <p:animScale>
                                      <p:cBhvr>
                                        <p:cTn id="28" dur="26">
                                          <p:stCondLst>
                                            <p:cond delay="1642"/>
                                          </p:stCondLst>
                                        </p:cTn>
                                        <p:tgtEl>
                                          <p:spTgt spid="13"/>
                                        </p:tgtEl>
                                      </p:cBhvr>
                                      <p:to x="100000" y="90000"/>
                                    </p:animScale>
                                    <p:animScale>
                                      <p:cBhvr>
                                        <p:cTn id="29" dur="166" decel="50000">
                                          <p:stCondLst>
                                            <p:cond delay="1668"/>
                                          </p:stCondLst>
                                        </p:cTn>
                                        <p:tgtEl>
                                          <p:spTgt spid="13"/>
                                        </p:tgtEl>
                                      </p:cBhvr>
                                      <p:to x="100000" y="100000"/>
                                    </p:animScale>
                                    <p:animScale>
                                      <p:cBhvr>
                                        <p:cTn id="30" dur="26">
                                          <p:stCondLst>
                                            <p:cond delay="1808"/>
                                          </p:stCondLst>
                                        </p:cTn>
                                        <p:tgtEl>
                                          <p:spTgt spid="13"/>
                                        </p:tgtEl>
                                      </p:cBhvr>
                                      <p:to x="100000" y="95000"/>
                                    </p:animScale>
                                    <p:animScale>
                                      <p:cBhvr>
                                        <p:cTn id="31"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9" grpId="0">
        <p:bldAsOne/>
      </p:bldGraphic>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7C4A2"/>
            </a:gs>
            <a:gs pos="0">
              <a:schemeClr val="accent2">
                <a:lumMod val="5000"/>
                <a:lumOff val="95000"/>
              </a:schemeClr>
            </a:gs>
            <a:gs pos="48000">
              <a:srgbClr val="F3FC9E"/>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1BAF61-ED13-4912-A932-6404D34849B4}"/>
              </a:ext>
            </a:extLst>
          </p:cNvPr>
          <p:cNvSpPr txBox="1"/>
          <p:nvPr/>
        </p:nvSpPr>
        <p:spPr>
          <a:xfrm>
            <a:off x="417095" y="457018"/>
            <a:ext cx="6096000" cy="707886"/>
          </a:xfrm>
          <a:prstGeom prst="rect">
            <a:avLst/>
          </a:prstGeom>
          <a:noFill/>
        </p:spPr>
        <p:txBody>
          <a:bodyPr wrap="square">
            <a:spAutoFit/>
          </a:bodyPr>
          <a:lstStyle/>
          <a:p>
            <a:r>
              <a:rPr lang="en-GB" sz="4000" b="1" dirty="0">
                <a:latin typeface="Calibri"/>
                <a:cs typeface="Calibri"/>
              </a:rPr>
              <a:t>DATA SET EXPLORATION</a:t>
            </a:r>
            <a:endParaRPr lang="en-IN" sz="4000" b="1" dirty="0"/>
          </a:p>
        </p:txBody>
      </p:sp>
      <p:sp>
        <p:nvSpPr>
          <p:cNvPr id="7" name="TextBox 6">
            <a:extLst>
              <a:ext uri="{FF2B5EF4-FFF2-40B4-BE49-F238E27FC236}">
                <a16:creationId xmlns:a16="http://schemas.microsoft.com/office/drawing/2014/main" id="{CDD40BB5-6E8E-4D6D-9E04-F2E745BD5952}"/>
              </a:ext>
            </a:extLst>
          </p:cNvPr>
          <p:cNvSpPr txBox="1"/>
          <p:nvPr/>
        </p:nvSpPr>
        <p:spPr>
          <a:xfrm>
            <a:off x="417095" y="1235243"/>
            <a:ext cx="10363199" cy="4557786"/>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GB" sz="1500" dirty="0">
                <a:latin typeface="Time new roman"/>
                <a:ea typeface="+mn-lt"/>
                <a:cs typeface="+mn-lt"/>
              </a:rPr>
              <a:t>The data set which is  used for this study is PIMA dataset</a:t>
            </a:r>
          </a:p>
          <a:p>
            <a:pPr marL="285750" indent="-285750" algn="just">
              <a:lnSpc>
                <a:spcPct val="150000"/>
              </a:lnSpc>
              <a:buFont typeface="Wingdings" panose="05000000000000000000" pitchFamily="2" charset="2"/>
              <a:buChar char="q"/>
            </a:pPr>
            <a:r>
              <a:rPr lang="en-GB" sz="1500" dirty="0">
                <a:latin typeface="Time new roman"/>
                <a:ea typeface="+mn-lt"/>
                <a:cs typeface="+mn-lt"/>
              </a:rPr>
              <a:t>The data set consists of 768 observations with 8 medical predictor features.</a:t>
            </a:r>
          </a:p>
          <a:p>
            <a:pPr marL="285750" indent="-285750" algn="just">
              <a:lnSpc>
                <a:spcPct val="150000"/>
              </a:lnSpc>
              <a:buFont typeface="Wingdings" panose="05000000000000000000" pitchFamily="2" charset="2"/>
              <a:buChar char="q"/>
            </a:pPr>
            <a:r>
              <a:rPr lang="en-GB" sz="1500" dirty="0">
                <a:latin typeface="Time new roman"/>
                <a:ea typeface="+mn-lt"/>
                <a:cs typeface="+mn-lt"/>
              </a:rPr>
              <a:t> The target feature is the outcome when the outcome is 1 the person is diabetic and with 0 the person is non-diabetic</a:t>
            </a:r>
            <a:endParaRPr lang="en-GB" sz="1500" dirty="0">
              <a:latin typeface="Time new roman"/>
              <a:cs typeface="Arial"/>
            </a:endParaRPr>
          </a:p>
          <a:p>
            <a:pPr marL="285750" indent="-285750" algn="just">
              <a:lnSpc>
                <a:spcPct val="150000"/>
              </a:lnSpc>
              <a:buClr>
                <a:srgbClr val="689D9B"/>
              </a:buClr>
              <a:buFont typeface="Wingdings" panose="05000000000000000000" pitchFamily="2" charset="2"/>
              <a:buChar char="q"/>
            </a:pPr>
            <a:r>
              <a:rPr lang="en-GB" sz="1500" dirty="0">
                <a:latin typeface="Time new roman"/>
                <a:ea typeface="+mn-lt"/>
                <a:cs typeface="+mn-lt"/>
              </a:rPr>
              <a:t>The 8 medical predictor features are:</a:t>
            </a:r>
          </a:p>
          <a:p>
            <a:pPr marL="617220" lvl="1" indent="-342900" algn="just">
              <a:lnSpc>
                <a:spcPct val="150000"/>
              </a:lnSpc>
              <a:buClr>
                <a:srgbClr val="689D9B"/>
              </a:buClr>
              <a:buFont typeface="Wingdings" panose="05000000000000000000" pitchFamily="2" charset="2"/>
              <a:buChar char="Ø"/>
            </a:pPr>
            <a:r>
              <a:rPr lang="en-GB" sz="1500" b="1" dirty="0">
                <a:latin typeface="Time new roman"/>
                <a:ea typeface="+mn-lt"/>
                <a:cs typeface="+mn-lt"/>
              </a:rPr>
              <a:t>Pregnancies </a:t>
            </a:r>
            <a:r>
              <a:rPr lang="en-GB" sz="1500" dirty="0">
                <a:latin typeface="Time new roman"/>
                <a:ea typeface="+mn-lt"/>
                <a:cs typeface="+mn-lt"/>
              </a:rPr>
              <a:t>: Number of times pregnant  </a:t>
            </a:r>
            <a:endParaRPr lang="en-GB" sz="1500" dirty="0">
              <a:latin typeface="Time new roman"/>
              <a:ea typeface="+mn-lt"/>
              <a:cs typeface="Times"/>
            </a:endParaRPr>
          </a:p>
          <a:p>
            <a:pPr marL="617220" lvl="1" indent="-342900" algn="just">
              <a:lnSpc>
                <a:spcPct val="150000"/>
              </a:lnSpc>
              <a:buClr>
                <a:srgbClr val="689D9B"/>
              </a:buClr>
              <a:buFont typeface="Wingdings" panose="05000000000000000000" pitchFamily="2" charset="2"/>
              <a:buChar char="Ø"/>
            </a:pPr>
            <a:r>
              <a:rPr lang="en-GB" sz="1500" b="1" dirty="0">
                <a:latin typeface="Time new roman"/>
                <a:ea typeface="+mn-lt"/>
                <a:cs typeface="+mn-lt"/>
              </a:rPr>
              <a:t>Glucose </a:t>
            </a:r>
            <a:r>
              <a:rPr lang="en-GB" sz="1500" dirty="0">
                <a:latin typeface="Time new roman"/>
                <a:ea typeface="+mn-lt"/>
                <a:cs typeface="+mn-lt"/>
              </a:rPr>
              <a:t>: Plasma glucose concentration a 2 hours in an oral glucose tolerance test</a:t>
            </a:r>
          </a:p>
          <a:p>
            <a:pPr marL="617220" lvl="1" indent="-342900" algn="just">
              <a:lnSpc>
                <a:spcPct val="150000"/>
              </a:lnSpc>
              <a:buClr>
                <a:srgbClr val="689D9B"/>
              </a:buClr>
              <a:buFont typeface="Wingdings" panose="05000000000000000000" pitchFamily="2" charset="2"/>
              <a:buChar char="Ø"/>
            </a:pPr>
            <a:r>
              <a:rPr lang="en-GB" sz="1500" b="1" dirty="0">
                <a:latin typeface="Time new roman"/>
                <a:ea typeface="+mn-lt"/>
                <a:cs typeface="+mn-lt"/>
              </a:rPr>
              <a:t>Blood Pressure </a:t>
            </a:r>
            <a:r>
              <a:rPr lang="en-GB" sz="1500" dirty="0">
                <a:latin typeface="Time new roman"/>
                <a:ea typeface="+mn-lt"/>
                <a:cs typeface="+mn-lt"/>
              </a:rPr>
              <a:t>: Diastolic blood pressure (mm Hg)</a:t>
            </a:r>
          </a:p>
          <a:p>
            <a:pPr marL="617220" lvl="1" indent="-342900" algn="just">
              <a:lnSpc>
                <a:spcPct val="150000"/>
              </a:lnSpc>
              <a:buClr>
                <a:srgbClr val="689D9B"/>
              </a:buClr>
              <a:buFont typeface="Wingdings" panose="05000000000000000000" pitchFamily="2" charset="2"/>
              <a:buChar char="Ø"/>
            </a:pPr>
            <a:r>
              <a:rPr lang="en-GB" sz="1500" b="1" dirty="0">
                <a:latin typeface="Time new roman"/>
                <a:ea typeface="+mn-lt"/>
                <a:cs typeface="+mn-lt"/>
              </a:rPr>
              <a:t>Skin Thickness </a:t>
            </a:r>
            <a:r>
              <a:rPr lang="en-GB" sz="1500" dirty="0">
                <a:latin typeface="Time new roman"/>
                <a:ea typeface="+mn-lt"/>
                <a:cs typeface="+mn-lt"/>
              </a:rPr>
              <a:t>: Triceps skin fold thickness (mm)</a:t>
            </a:r>
          </a:p>
          <a:p>
            <a:pPr marL="617220" lvl="1" indent="-342900" algn="just">
              <a:lnSpc>
                <a:spcPct val="150000"/>
              </a:lnSpc>
              <a:buClr>
                <a:srgbClr val="689D9B"/>
              </a:buClr>
              <a:buFont typeface="Wingdings" panose="05000000000000000000" pitchFamily="2" charset="2"/>
              <a:buChar char="Ø"/>
            </a:pPr>
            <a:r>
              <a:rPr lang="en-GB" sz="1500" b="1" dirty="0">
                <a:latin typeface="Time new roman"/>
                <a:ea typeface="+mn-lt"/>
                <a:cs typeface="+mn-lt"/>
              </a:rPr>
              <a:t>Insulin </a:t>
            </a:r>
            <a:r>
              <a:rPr lang="en-GB" sz="1500" dirty="0">
                <a:latin typeface="Time new roman"/>
                <a:ea typeface="+mn-lt"/>
                <a:cs typeface="+mn-lt"/>
              </a:rPr>
              <a:t>: 2-Hour serum insulin (mu U/ml)</a:t>
            </a:r>
          </a:p>
          <a:p>
            <a:pPr marL="617220" lvl="1" indent="-342900" algn="just">
              <a:lnSpc>
                <a:spcPct val="150000"/>
              </a:lnSpc>
              <a:buClr>
                <a:srgbClr val="689D9B"/>
              </a:buClr>
              <a:buFont typeface="Wingdings" panose="05000000000000000000" pitchFamily="2" charset="2"/>
              <a:buChar char="Ø"/>
            </a:pPr>
            <a:r>
              <a:rPr lang="en-GB" sz="1500" b="1" dirty="0">
                <a:latin typeface="Time new roman"/>
                <a:ea typeface="+mn-lt"/>
                <a:cs typeface="+mn-lt"/>
              </a:rPr>
              <a:t>BMI </a:t>
            </a:r>
            <a:r>
              <a:rPr lang="en-GB" sz="1500" dirty="0">
                <a:latin typeface="Time new roman"/>
                <a:ea typeface="+mn-lt"/>
                <a:cs typeface="+mn-lt"/>
              </a:rPr>
              <a:t>: Body mass index (weight in kg/(height in m)²)</a:t>
            </a:r>
          </a:p>
          <a:p>
            <a:pPr marL="617220" lvl="1" indent="-342900" algn="just">
              <a:lnSpc>
                <a:spcPct val="150000"/>
              </a:lnSpc>
              <a:buClr>
                <a:srgbClr val="689D9B"/>
              </a:buClr>
              <a:buFont typeface="Wingdings" panose="05000000000000000000" pitchFamily="2" charset="2"/>
              <a:buChar char="Ø"/>
            </a:pPr>
            <a:r>
              <a:rPr lang="en-GB" sz="1500" b="1" dirty="0">
                <a:latin typeface="Time new roman"/>
                <a:ea typeface="+mn-lt"/>
                <a:cs typeface="+mn-lt"/>
              </a:rPr>
              <a:t>Diabetes Pedigree Function </a:t>
            </a:r>
            <a:r>
              <a:rPr lang="en-GB" sz="1500" dirty="0">
                <a:latin typeface="Time new roman"/>
                <a:ea typeface="+mn-lt"/>
                <a:cs typeface="+mn-lt"/>
              </a:rPr>
              <a:t>: Diabetes pedigree function</a:t>
            </a:r>
          </a:p>
          <a:p>
            <a:pPr marL="617220" lvl="1" indent="-342900" algn="just">
              <a:lnSpc>
                <a:spcPct val="150000"/>
              </a:lnSpc>
              <a:buClr>
                <a:srgbClr val="689D9B"/>
              </a:buClr>
              <a:buFont typeface="Wingdings" panose="05000000000000000000" pitchFamily="2" charset="2"/>
              <a:buChar char="Ø"/>
            </a:pPr>
            <a:r>
              <a:rPr lang="en-GB" sz="1500" b="1" dirty="0">
                <a:latin typeface="Time new roman"/>
                <a:ea typeface="+mn-lt"/>
                <a:cs typeface="+mn-lt"/>
              </a:rPr>
              <a:t>Age </a:t>
            </a:r>
            <a:r>
              <a:rPr lang="en-GB" sz="1500" dirty="0">
                <a:latin typeface="Time new roman"/>
                <a:ea typeface="+mn-lt"/>
                <a:cs typeface="+mn-lt"/>
              </a:rPr>
              <a:t>: Age (years)</a:t>
            </a:r>
            <a:endParaRPr lang="en-GB" sz="1500" dirty="0">
              <a:latin typeface="Time new roman"/>
              <a:cs typeface="Arial"/>
            </a:endParaRPr>
          </a:p>
          <a:p>
            <a:pPr marL="617220" lvl="1" indent="-342900" algn="just">
              <a:lnSpc>
                <a:spcPct val="150000"/>
              </a:lnSpc>
              <a:buClr>
                <a:srgbClr val="689D9B"/>
              </a:buClr>
              <a:buFont typeface="Wingdings" panose="05000000000000000000" pitchFamily="2" charset="2"/>
              <a:buChar char="Ø"/>
            </a:pPr>
            <a:r>
              <a:rPr lang="en-GB" sz="1500" b="1" dirty="0">
                <a:latin typeface="Time new roman"/>
                <a:cs typeface="Arial"/>
              </a:rPr>
              <a:t>Outcomes :</a:t>
            </a:r>
            <a:r>
              <a:rPr lang="en-GB" sz="1500" dirty="0">
                <a:latin typeface="Time new roman"/>
                <a:cs typeface="Arial"/>
              </a:rPr>
              <a:t> Zeroes and Ones</a:t>
            </a:r>
          </a:p>
        </p:txBody>
      </p:sp>
      <p:pic>
        <p:nvPicPr>
          <p:cNvPr id="8" name="Picture 4" descr="Chart, pie chart&#10;&#10;Description automatically generated">
            <a:extLst>
              <a:ext uri="{FF2B5EF4-FFF2-40B4-BE49-F238E27FC236}">
                <a16:creationId xmlns:a16="http://schemas.microsoft.com/office/drawing/2014/main" id="{E1B7321B-E18E-40BB-A492-4D27844C57ED}"/>
              </a:ext>
            </a:extLst>
          </p:cNvPr>
          <p:cNvPicPr>
            <a:picLocks noChangeAspect="1"/>
          </p:cNvPicPr>
          <p:nvPr/>
        </p:nvPicPr>
        <p:blipFill>
          <a:blip r:embed="rId2"/>
          <a:stretch>
            <a:fillRect/>
          </a:stretch>
        </p:blipFill>
        <p:spPr>
          <a:xfrm>
            <a:off x="8169056" y="2628747"/>
            <a:ext cx="3285005" cy="3234621"/>
          </a:xfrm>
          <a:prstGeom prst="rect">
            <a:avLst/>
          </a:prstGeom>
          <a:solidFill>
            <a:srgbClr val="FFFF00"/>
          </a:solidFill>
        </p:spPr>
      </p:pic>
      <p:sp>
        <p:nvSpPr>
          <p:cNvPr id="10" name="TextBox 9">
            <a:extLst>
              <a:ext uri="{FF2B5EF4-FFF2-40B4-BE49-F238E27FC236}">
                <a16:creationId xmlns:a16="http://schemas.microsoft.com/office/drawing/2014/main" id="{61325737-7C43-438D-814E-1C88D63B423A}"/>
              </a:ext>
            </a:extLst>
          </p:cNvPr>
          <p:cNvSpPr txBox="1"/>
          <p:nvPr/>
        </p:nvSpPr>
        <p:spPr>
          <a:xfrm>
            <a:off x="9641305" y="3283303"/>
            <a:ext cx="705853" cy="369332"/>
          </a:xfrm>
          <a:prstGeom prst="rect">
            <a:avLst/>
          </a:prstGeom>
          <a:noFill/>
        </p:spPr>
        <p:txBody>
          <a:bodyPr wrap="square">
            <a:spAutoFit/>
          </a:bodyPr>
          <a:lstStyle/>
          <a:p>
            <a:r>
              <a:rPr lang="en-GB" dirty="0">
                <a:latin typeface="Times"/>
              </a:rPr>
              <a:t> 65%</a:t>
            </a:r>
            <a:endParaRPr lang="en-GB" dirty="0"/>
          </a:p>
        </p:txBody>
      </p:sp>
      <p:sp>
        <p:nvSpPr>
          <p:cNvPr id="12" name="TextBox 11">
            <a:extLst>
              <a:ext uri="{FF2B5EF4-FFF2-40B4-BE49-F238E27FC236}">
                <a16:creationId xmlns:a16="http://schemas.microsoft.com/office/drawing/2014/main" id="{1C7F4356-4DB9-4D1B-81D6-F737ACC25FB3}"/>
              </a:ext>
            </a:extLst>
          </p:cNvPr>
          <p:cNvSpPr txBox="1"/>
          <p:nvPr/>
        </p:nvSpPr>
        <p:spPr>
          <a:xfrm>
            <a:off x="9811559" y="4307333"/>
            <a:ext cx="721895" cy="369332"/>
          </a:xfrm>
          <a:prstGeom prst="rect">
            <a:avLst/>
          </a:prstGeom>
          <a:noFill/>
        </p:spPr>
        <p:txBody>
          <a:bodyPr wrap="square">
            <a:spAutoFit/>
          </a:bodyPr>
          <a:lstStyle/>
          <a:p>
            <a:r>
              <a:rPr lang="en-GB" dirty="0">
                <a:latin typeface="Times"/>
              </a:rPr>
              <a:t> 35%</a:t>
            </a:r>
            <a:endParaRPr lang="en-GB" dirty="0"/>
          </a:p>
        </p:txBody>
      </p:sp>
      <p:sp>
        <p:nvSpPr>
          <p:cNvPr id="5" name="Slide Number Placeholder 4">
            <a:extLst>
              <a:ext uri="{FF2B5EF4-FFF2-40B4-BE49-F238E27FC236}">
                <a16:creationId xmlns:a16="http://schemas.microsoft.com/office/drawing/2014/main" id="{321E411D-994C-484E-847B-C5D56184D916}"/>
              </a:ext>
            </a:extLst>
          </p:cNvPr>
          <p:cNvSpPr>
            <a:spLocks noGrp="1"/>
          </p:cNvSpPr>
          <p:nvPr>
            <p:ph type="sldNum" sz="quarter" idx="12"/>
          </p:nvPr>
        </p:nvSpPr>
        <p:spPr/>
        <p:txBody>
          <a:bodyPr/>
          <a:lstStyle/>
          <a:p>
            <a:fld id="{48F63A3B-78C7-47BE-AE5E-E10140E04643}" type="slidenum">
              <a:rPr lang="en-US" smtClean="0"/>
              <a:t>13</a:t>
            </a:fld>
            <a:endParaRPr lang="en-US" dirty="0"/>
          </a:p>
        </p:txBody>
      </p:sp>
    </p:spTree>
    <p:extLst>
      <p:ext uri="{BB962C8B-B14F-4D97-AF65-F5344CB8AC3E}">
        <p14:creationId xmlns:p14="http://schemas.microsoft.com/office/powerpoint/2010/main" val="291123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65115-93CC-43FF-9E41-285D232CB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046" y="874157"/>
            <a:ext cx="8283658" cy="2331922"/>
          </a:xfrm>
          <a:prstGeom prst="rect">
            <a:avLst/>
          </a:prstGeom>
        </p:spPr>
      </p:pic>
      <p:sp>
        <p:nvSpPr>
          <p:cNvPr id="5" name="TextBox 4">
            <a:extLst>
              <a:ext uri="{FF2B5EF4-FFF2-40B4-BE49-F238E27FC236}">
                <a16:creationId xmlns:a16="http://schemas.microsoft.com/office/drawing/2014/main" id="{E13738B3-9427-4164-BE63-724F5EE9D981}"/>
              </a:ext>
            </a:extLst>
          </p:cNvPr>
          <p:cNvSpPr txBox="1"/>
          <p:nvPr/>
        </p:nvSpPr>
        <p:spPr>
          <a:xfrm>
            <a:off x="361950" y="280940"/>
            <a:ext cx="6591300" cy="369332"/>
          </a:xfrm>
          <a:prstGeom prst="rect">
            <a:avLst/>
          </a:prstGeom>
          <a:noFill/>
        </p:spPr>
        <p:txBody>
          <a:bodyPr wrap="square">
            <a:spAutoFit/>
          </a:bodyPr>
          <a:lstStyle/>
          <a:p>
            <a:r>
              <a:rPr lang="en-US" dirty="0"/>
              <a:t>Statistical data before replacing with zeros</a:t>
            </a:r>
            <a:endParaRPr lang="en-IN" dirty="0"/>
          </a:p>
        </p:txBody>
      </p:sp>
      <p:pic>
        <p:nvPicPr>
          <p:cNvPr id="7" name="Picture 6">
            <a:extLst>
              <a:ext uri="{FF2B5EF4-FFF2-40B4-BE49-F238E27FC236}">
                <a16:creationId xmlns:a16="http://schemas.microsoft.com/office/drawing/2014/main" id="{C57DFAFF-5C14-46F5-8D83-2FC041CED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046" y="4044115"/>
            <a:ext cx="8481795" cy="2309060"/>
          </a:xfrm>
          <a:prstGeom prst="rect">
            <a:avLst/>
          </a:prstGeom>
        </p:spPr>
      </p:pic>
      <p:sp>
        <p:nvSpPr>
          <p:cNvPr id="9" name="TextBox 8">
            <a:extLst>
              <a:ext uri="{FF2B5EF4-FFF2-40B4-BE49-F238E27FC236}">
                <a16:creationId xmlns:a16="http://schemas.microsoft.com/office/drawing/2014/main" id="{20A89659-C98F-4D7A-BED5-3AD8848DE1CA}"/>
              </a:ext>
            </a:extLst>
          </p:cNvPr>
          <p:cNvSpPr txBox="1"/>
          <p:nvPr/>
        </p:nvSpPr>
        <p:spPr>
          <a:xfrm>
            <a:off x="361950" y="3429000"/>
            <a:ext cx="6096000" cy="369332"/>
          </a:xfrm>
          <a:prstGeom prst="rect">
            <a:avLst/>
          </a:prstGeom>
          <a:noFill/>
        </p:spPr>
        <p:txBody>
          <a:bodyPr wrap="square">
            <a:spAutoFit/>
          </a:bodyPr>
          <a:lstStyle/>
          <a:p>
            <a:r>
              <a:rPr lang="en-US" dirty="0"/>
              <a:t>Statistical data after replacing zeros with median </a:t>
            </a:r>
            <a:endParaRPr lang="en-IN" dirty="0"/>
          </a:p>
        </p:txBody>
      </p:sp>
      <p:sp>
        <p:nvSpPr>
          <p:cNvPr id="6" name="Slide Number Placeholder 5">
            <a:extLst>
              <a:ext uri="{FF2B5EF4-FFF2-40B4-BE49-F238E27FC236}">
                <a16:creationId xmlns:a16="http://schemas.microsoft.com/office/drawing/2014/main" id="{B9C810F6-B545-4B05-8A31-2F95F6116B7A}"/>
              </a:ext>
            </a:extLst>
          </p:cNvPr>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350328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FBB94AB-3170-40DB-A450-130C66105028}"/>
              </a:ext>
            </a:extLst>
          </p:cNvPr>
          <p:cNvSpPr txBox="1"/>
          <p:nvPr/>
        </p:nvSpPr>
        <p:spPr>
          <a:xfrm>
            <a:off x="523874" y="699304"/>
            <a:ext cx="7267576" cy="369332"/>
          </a:xfrm>
          <a:prstGeom prst="rect">
            <a:avLst/>
          </a:prstGeom>
          <a:noFill/>
        </p:spPr>
        <p:txBody>
          <a:bodyPr wrap="square" rtlCol="0">
            <a:spAutoFit/>
          </a:bodyPr>
          <a:lstStyle/>
          <a:p>
            <a:r>
              <a:rPr lang="en-US" dirty="0"/>
              <a:t>Plot of each feature compared with outcome after replacing by zeros</a:t>
            </a:r>
            <a:endParaRPr lang="en-IN" dirty="0"/>
          </a:p>
        </p:txBody>
      </p:sp>
      <p:pic>
        <p:nvPicPr>
          <p:cNvPr id="3" name="Picture 2">
            <a:extLst>
              <a:ext uri="{FF2B5EF4-FFF2-40B4-BE49-F238E27FC236}">
                <a16:creationId xmlns:a16="http://schemas.microsoft.com/office/drawing/2014/main" id="{ACE5B1E3-E49E-4263-A198-781130C76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949" y="1741574"/>
            <a:ext cx="9480102" cy="4351397"/>
          </a:xfrm>
          <a:prstGeom prst="rect">
            <a:avLst/>
          </a:prstGeom>
        </p:spPr>
      </p:pic>
      <p:sp>
        <p:nvSpPr>
          <p:cNvPr id="6" name="Slide Number Placeholder 5">
            <a:extLst>
              <a:ext uri="{FF2B5EF4-FFF2-40B4-BE49-F238E27FC236}">
                <a16:creationId xmlns:a16="http://schemas.microsoft.com/office/drawing/2014/main" id="{E14C3341-BAB8-4657-B1E4-2AE92E1E666B}"/>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119706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371B1A-3294-4EC4-9054-D9C013ADC246}"/>
              </a:ext>
            </a:extLst>
          </p:cNvPr>
          <p:cNvSpPr txBox="1"/>
          <p:nvPr/>
        </p:nvSpPr>
        <p:spPr>
          <a:xfrm>
            <a:off x="571499" y="371476"/>
            <a:ext cx="7419975" cy="369332"/>
          </a:xfrm>
          <a:prstGeom prst="rect">
            <a:avLst/>
          </a:prstGeom>
          <a:noFill/>
        </p:spPr>
        <p:txBody>
          <a:bodyPr wrap="square">
            <a:spAutoFit/>
          </a:bodyPr>
          <a:lstStyle/>
          <a:p>
            <a:r>
              <a:rPr lang="en-US" dirty="0"/>
              <a:t>Plot of each feature compared with outcome before replacing by zeros</a:t>
            </a:r>
            <a:endParaRPr lang="en-IN" dirty="0"/>
          </a:p>
        </p:txBody>
      </p:sp>
      <p:pic>
        <p:nvPicPr>
          <p:cNvPr id="9" name="Picture 8">
            <a:extLst>
              <a:ext uri="{FF2B5EF4-FFF2-40B4-BE49-F238E27FC236}">
                <a16:creationId xmlns:a16="http://schemas.microsoft.com/office/drawing/2014/main" id="{2FD17A97-99FD-472B-93D2-7CFA8646A0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587" y="1276048"/>
            <a:ext cx="9746825" cy="4465707"/>
          </a:xfrm>
          <a:prstGeom prst="rect">
            <a:avLst/>
          </a:prstGeom>
        </p:spPr>
      </p:pic>
      <p:sp>
        <p:nvSpPr>
          <p:cNvPr id="12" name="Slide Number Placeholder 11">
            <a:extLst>
              <a:ext uri="{FF2B5EF4-FFF2-40B4-BE49-F238E27FC236}">
                <a16:creationId xmlns:a16="http://schemas.microsoft.com/office/drawing/2014/main" id="{952DFFF6-D802-4785-AD20-BE2D025FD4EC}"/>
              </a:ext>
            </a:extLst>
          </p:cNvPr>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143356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371B1A-3294-4EC4-9054-D9C013ADC246}"/>
              </a:ext>
            </a:extLst>
          </p:cNvPr>
          <p:cNvSpPr txBox="1"/>
          <p:nvPr/>
        </p:nvSpPr>
        <p:spPr>
          <a:xfrm>
            <a:off x="571499" y="371476"/>
            <a:ext cx="7419975" cy="369332"/>
          </a:xfrm>
          <a:prstGeom prst="rect">
            <a:avLst/>
          </a:prstGeom>
          <a:noFill/>
        </p:spPr>
        <p:txBody>
          <a:bodyPr wrap="square">
            <a:spAutoFit/>
          </a:bodyPr>
          <a:lstStyle/>
          <a:p>
            <a:r>
              <a:rPr lang="en-US" dirty="0"/>
              <a:t>Top features in the data set</a:t>
            </a:r>
            <a:endParaRPr lang="en-IN" dirty="0"/>
          </a:p>
        </p:txBody>
      </p:sp>
      <p:pic>
        <p:nvPicPr>
          <p:cNvPr id="4" name="Picture 3">
            <a:extLst>
              <a:ext uri="{FF2B5EF4-FFF2-40B4-BE49-F238E27FC236}">
                <a16:creationId xmlns:a16="http://schemas.microsoft.com/office/drawing/2014/main" id="{B8171977-58AE-4BE5-A679-CC2102F2C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291" y="1359559"/>
            <a:ext cx="8047417" cy="3002540"/>
          </a:xfrm>
          <a:prstGeom prst="rect">
            <a:avLst/>
          </a:prstGeom>
        </p:spPr>
      </p:pic>
      <p:sp>
        <p:nvSpPr>
          <p:cNvPr id="6" name="TextBox 5">
            <a:extLst>
              <a:ext uri="{FF2B5EF4-FFF2-40B4-BE49-F238E27FC236}">
                <a16:creationId xmlns:a16="http://schemas.microsoft.com/office/drawing/2014/main" id="{9ED7E502-3AB1-4E6F-9B3E-08FA0B760DCB}"/>
              </a:ext>
            </a:extLst>
          </p:cNvPr>
          <p:cNvSpPr txBox="1"/>
          <p:nvPr/>
        </p:nvSpPr>
        <p:spPr>
          <a:xfrm>
            <a:off x="1596130" y="4852110"/>
            <a:ext cx="8999738" cy="584775"/>
          </a:xfrm>
          <a:prstGeom prst="rect">
            <a:avLst/>
          </a:prstGeom>
          <a:noFill/>
        </p:spPr>
        <p:txBody>
          <a:bodyPr wrap="square">
            <a:spAutoFit/>
          </a:bodyPr>
          <a:lstStyle/>
          <a:p>
            <a:r>
              <a:rPr lang="en-US" sz="1600" dirty="0">
                <a:latin typeface="Time new roman"/>
              </a:rPr>
              <a:t>Out of all eight medical predictors, Glucose and BMI play a key role in detecting diabetes. That means the model’s accuracy majorly depends on Glucose and BMI.</a:t>
            </a:r>
            <a:endParaRPr lang="en-IN" sz="1600" dirty="0">
              <a:latin typeface="Time new roman"/>
            </a:endParaRPr>
          </a:p>
        </p:txBody>
      </p:sp>
      <p:sp>
        <p:nvSpPr>
          <p:cNvPr id="8" name="Slide Number Placeholder 7">
            <a:extLst>
              <a:ext uri="{FF2B5EF4-FFF2-40B4-BE49-F238E27FC236}">
                <a16:creationId xmlns:a16="http://schemas.microsoft.com/office/drawing/2014/main" id="{1C0DD7BA-3DFE-4D86-92D9-D7928D46AAF8}"/>
              </a:ext>
            </a:extLst>
          </p:cNvPr>
          <p:cNvSpPr>
            <a:spLocks noGrp="1"/>
          </p:cNvSpPr>
          <p:nvPr>
            <p:ph type="sldNum" sz="quarter" idx="12"/>
          </p:nvPr>
        </p:nvSpPr>
        <p:spPr/>
        <p:txBody>
          <a:bodyPr/>
          <a:lstStyle/>
          <a:p>
            <a:fld id="{48F63A3B-78C7-47BE-AE5E-E10140E04643}" type="slidenum">
              <a:rPr lang="en-US" smtClean="0"/>
              <a:t>17</a:t>
            </a:fld>
            <a:endParaRPr lang="en-US" dirty="0"/>
          </a:p>
        </p:txBody>
      </p:sp>
    </p:spTree>
    <p:extLst>
      <p:ext uri="{BB962C8B-B14F-4D97-AF65-F5344CB8AC3E}">
        <p14:creationId xmlns:p14="http://schemas.microsoft.com/office/powerpoint/2010/main" val="214303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0">
              <a:schemeClr val="accent5">
                <a:lumMod val="45000"/>
                <a:lumOff val="55000"/>
              </a:schemeClr>
            </a:gs>
            <a:gs pos="26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C4A30B-A9A6-4537-968D-577DD5C2101F}"/>
              </a:ext>
            </a:extLst>
          </p:cNvPr>
          <p:cNvSpPr txBox="1"/>
          <p:nvPr/>
        </p:nvSpPr>
        <p:spPr>
          <a:xfrm>
            <a:off x="401053" y="457018"/>
            <a:ext cx="6096000" cy="707886"/>
          </a:xfrm>
          <a:prstGeom prst="rect">
            <a:avLst/>
          </a:prstGeom>
          <a:noFill/>
        </p:spPr>
        <p:txBody>
          <a:bodyPr wrap="square">
            <a:spAutoFit/>
          </a:bodyPr>
          <a:lstStyle/>
          <a:p>
            <a:r>
              <a:rPr lang="en-US" sz="4000" b="1" dirty="0">
                <a:latin typeface="Calibri" panose="020F0502020204030204" pitchFamily="34" charset="0"/>
                <a:cs typeface="Calibri" panose="020F0502020204030204" pitchFamily="34" charset="0"/>
              </a:rPr>
              <a:t>SOFTWARE USED</a:t>
            </a:r>
            <a:endParaRPr lang="en-IN" sz="4000" b="1" dirty="0"/>
          </a:p>
        </p:txBody>
      </p:sp>
      <p:sp>
        <p:nvSpPr>
          <p:cNvPr id="5" name="TextBox 4">
            <a:extLst>
              <a:ext uri="{FF2B5EF4-FFF2-40B4-BE49-F238E27FC236}">
                <a16:creationId xmlns:a16="http://schemas.microsoft.com/office/drawing/2014/main" id="{5FBC7E59-04FD-4D4F-B3B7-64A8F61FB8FD}"/>
              </a:ext>
            </a:extLst>
          </p:cNvPr>
          <p:cNvSpPr txBox="1"/>
          <p:nvPr/>
        </p:nvSpPr>
        <p:spPr>
          <a:xfrm>
            <a:off x="1769715" y="2935634"/>
            <a:ext cx="6096000" cy="400110"/>
          </a:xfrm>
          <a:prstGeom prst="rect">
            <a:avLst/>
          </a:prstGeom>
          <a:noFill/>
        </p:spPr>
        <p:txBody>
          <a:bodyPr wrap="square">
            <a:spAutoFit/>
          </a:bodyPr>
          <a:lstStyle/>
          <a:p>
            <a:r>
              <a:rPr lang="en-US" sz="2000" dirty="0">
                <a:latin typeface="Time new roman"/>
              </a:rPr>
              <a:t>Jupyter Notebook</a:t>
            </a:r>
            <a:endParaRPr lang="en-US" sz="2000" dirty="0">
              <a:latin typeface="Time new roman"/>
              <a:cs typeface="Calibri Light"/>
            </a:endParaRPr>
          </a:p>
        </p:txBody>
      </p:sp>
      <p:pic>
        <p:nvPicPr>
          <p:cNvPr id="6" name="Picture 5">
            <a:extLst>
              <a:ext uri="{FF2B5EF4-FFF2-40B4-BE49-F238E27FC236}">
                <a16:creationId xmlns:a16="http://schemas.microsoft.com/office/drawing/2014/main" id="{C2F97666-B3B5-42C0-B7E8-5CD815FBABE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65715" y="1473264"/>
            <a:ext cx="2868960" cy="3324851"/>
          </a:xfrm>
          <a:prstGeom prst="rect">
            <a:avLst/>
          </a:prstGeom>
          <a:solidFill>
            <a:schemeClr val="bg1"/>
          </a:solidFill>
        </p:spPr>
      </p:pic>
      <p:sp>
        <p:nvSpPr>
          <p:cNvPr id="7" name="Slide Number Placeholder 6">
            <a:extLst>
              <a:ext uri="{FF2B5EF4-FFF2-40B4-BE49-F238E27FC236}">
                <a16:creationId xmlns:a16="http://schemas.microsoft.com/office/drawing/2014/main" id="{03748578-B2B7-4A92-800E-03EC8C3B880B}"/>
              </a:ext>
            </a:extLst>
          </p:cNvPr>
          <p:cNvSpPr>
            <a:spLocks noGrp="1"/>
          </p:cNvSpPr>
          <p:nvPr>
            <p:ph type="sldNum" sz="quarter" idx="12"/>
          </p:nvPr>
        </p:nvSpPr>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41471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87203F5-3ECD-4FA0-9B02-73A0C5BF8F8D}"/>
              </a:ext>
            </a:extLst>
          </p:cNvPr>
          <p:cNvSpPr txBox="1"/>
          <p:nvPr/>
        </p:nvSpPr>
        <p:spPr>
          <a:xfrm>
            <a:off x="401546" y="1733365"/>
            <a:ext cx="3904124" cy="3053920"/>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a:lnSpc>
                <a:spcPct val="90000"/>
              </a:lnSpc>
              <a:spcBef>
                <a:spcPct val="0"/>
              </a:spcBef>
              <a:spcAft>
                <a:spcPts val="600"/>
              </a:spcAft>
            </a:pPr>
            <a:r>
              <a:rPr lang="en-US" sz="4000" b="1" kern="1200" dirty="0">
                <a:solidFill>
                  <a:srgbClr val="FFFFFF"/>
                </a:solidFill>
                <a:latin typeface="+mj-lt"/>
                <a:ea typeface="+mj-ea"/>
                <a:cs typeface="+mj-cs"/>
              </a:rPr>
              <a:t>MODEL EVALUATION RESULTS</a:t>
            </a:r>
          </a:p>
        </p:txBody>
      </p:sp>
      <p:sp>
        <p:nvSpPr>
          <p:cNvPr id="5" name="TextBox 4">
            <a:extLst>
              <a:ext uri="{FF2B5EF4-FFF2-40B4-BE49-F238E27FC236}">
                <a16:creationId xmlns:a16="http://schemas.microsoft.com/office/drawing/2014/main" id="{D09CEC6A-D6F1-4C03-A958-706A4F8F1EFD}"/>
              </a:ext>
            </a:extLst>
          </p:cNvPr>
          <p:cNvSpPr txBox="1"/>
          <p:nvPr/>
        </p:nvSpPr>
        <p:spPr>
          <a:xfrm>
            <a:off x="4832321" y="1107162"/>
            <a:ext cx="7188199" cy="1292090"/>
          </a:xfrm>
          <a:prstGeom prst="rect">
            <a:avLst/>
          </a:prstGeom>
        </p:spPr>
        <p:txBody>
          <a:bodyPr vert="horz" lIns="91440" tIns="45720" rIns="91440" bIns="45720" rtlCol="0" anchor="t">
            <a:normAutofit/>
          </a:bodyPr>
          <a:lstStyle/>
          <a:p>
            <a:pPr marL="0">
              <a:lnSpc>
                <a:spcPct val="90000"/>
              </a:lnSpc>
              <a:spcAft>
                <a:spcPts val="600"/>
              </a:spcAft>
            </a:pPr>
            <a:r>
              <a:rPr lang="en-US" sz="1600" b="1" dirty="0"/>
              <a:t>FOR BASE LINE MODEL THE PERFORMANCE METRICS:</a:t>
            </a:r>
            <a:endParaRPr lang="en-US" sz="1600" dirty="0">
              <a:cs typeface="Calibri" panose="020F0502020204030204"/>
            </a:endParaRPr>
          </a:p>
          <a:p>
            <a:pPr lvl="1" indent="-228600">
              <a:lnSpc>
                <a:spcPct val="90000"/>
              </a:lnSpc>
              <a:spcAft>
                <a:spcPts val="600"/>
              </a:spcAft>
              <a:buFont typeface="Arial" panose="020B0604020202020204" pitchFamily="34" charset="0"/>
              <a:buChar char="•"/>
            </a:pPr>
            <a:r>
              <a:rPr lang="en-US" sz="1500" dirty="0">
                <a:latin typeface="Time new roman"/>
              </a:rPr>
              <a:t>In base line model normal calculation of performance metrics takes place.</a:t>
            </a:r>
            <a:endParaRPr lang="en-US" sz="1500" dirty="0">
              <a:latin typeface="Time new roman"/>
              <a:cs typeface="Calibri" panose="020F0502020204030204"/>
            </a:endParaRPr>
          </a:p>
          <a:p>
            <a:pPr lvl="1" indent="-228600">
              <a:lnSpc>
                <a:spcPct val="90000"/>
              </a:lnSpc>
              <a:spcAft>
                <a:spcPts val="600"/>
              </a:spcAft>
              <a:buFont typeface="Arial" panose="020B0604020202020204" pitchFamily="34" charset="0"/>
              <a:buChar char="•"/>
            </a:pPr>
            <a:r>
              <a:rPr lang="en-US" sz="1500" dirty="0">
                <a:latin typeface="Time new roman"/>
              </a:rPr>
              <a:t>In base line model </a:t>
            </a:r>
            <a:r>
              <a:rPr lang="en-US" sz="1500" b="1" dirty="0">
                <a:latin typeface="Time new roman"/>
              </a:rPr>
              <a:t>logistic regression </a:t>
            </a:r>
            <a:r>
              <a:rPr lang="en-US" sz="1500" dirty="0">
                <a:latin typeface="Time new roman"/>
              </a:rPr>
              <a:t>give best accuracy around </a:t>
            </a:r>
            <a:r>
              <a:rPr lang="en-US" sz="1500" b="1" dirty="0">
                <a:latin typeface="Time new roman"/>
              </a:rPr>
              <a:t>74.0 %.</a:t>
            </a:r>
            <a:endParaRPr lang="en-US" sz="1500" b="1" dirty="0">
              <a:latin typeface="Time new roman"/>
              <a:cs typeface="Calibri" panose="020F0502020204030204"/>
            </a:endParaRPr>
          </a:p>
        </p:txBody>
      </p:sp>
      <p:pic>
        <p:nvPicPr>
          <p:cNvPr id="4" name="Picture 3">
            <a:extLst>
              <a:ext uri="{FF2B5EF4-FFF2-40B4-BE49-F238E27FC236}">
                <a16:creationId xmlns:a16="http://schemas.microsoft.com/office/drawing/2014/main" id="{7F2769BF-0927-4905-A5EA-9325245A5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434" y="3262544"/>
            <a:ext cx="7513971" cy="2644369"/>
          </a:xfrm>
          <a:prstGeom prst="rect">
            <a:avLst/>
          </a:prstGeom>
        </p:spPr>
      </p:pic>
      <p:sp>
        <p:nvSpPr>
          <p:cNvPr id="7" name="Slide Number Placeholder 6">
            <a:extLst>
              <a:ext uri="{FF2B5EF4-FFF2-40B4-BE49-F238E27FC236}">
                <a16:creationId xmlns:a16="http://schemas.microsoft.com/office/drawing/2014/main" id="{CCBB91CC-FED3-4F67-82F9-65947374FF0C}"/>
              </a:ext>
            </a:extLst>
          </p:cNvPr>
          <p:cNvSpPr>
            <a:spLocks noGrp="1"/>
          </p:cNvSpPr>
          <p:nvPr>
            <p:ph type="sldNum" sz="quarter" idx="12"/>
          </p:nvPr>
        </p:nvSpPr>
        <p:spPr/>
        <p:txBody>
          <a:bodyPr/>
          <a:lstStyle/>
          <a:p>
            <a:fld id="{48F63A3B-78C7-47BE-AE5E-E10140E04643}" type="slidenum">
              <a:rPr lang="en-US" smtClean="0"/>
              <a:t>19</a:t>
            </a:fld>
            <a:endParaRPr lang="en-US" dirty="0"/>
          </a:p>
        </p:txBody>
      </p:sp>
    </p:spTree>
    <p:extLst>
      <p:ext uri="{BB962C8B-B14F-4D97-AF65-F5344CB8AC3E}">
        <p14:creationId xmlns:p14="http://schemas.microsoft.com/office/powerpoint/2010/main" val="255317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DABF79-EC78-4690-8745-D87ED6E38747}"/>
              </a:ext>
            </a:extLst>
          </p:cNvPr>
          <p:cNvPicPr>
            <a:picLocks noChangeAspect="1"/>
          </p:cNvPicPr>
          <p:nvPr/>
        </p:nvPicPr>
        <p:blipFill rotWithShape="1">
          <a:blip r:embed="rId2"/>
          <a:srcRect t="3636" r="-2" b="11967"/>
          <a:stretch/>
        </p:blipFill>
        <p:spPr>
          <a:xfrm>
            <a:off x="19" y="10"/>
            <a:ext cx="12191981" cy="6857990"/>
          </a:xfrm>
          <a:prstGeom prst="rect">
            <a:avLst/>
          </a:prstGeom>
        </p:spPr>
      </p:pic>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EA87134-9A64-4F8F-98D9-854D8E6BF90A}"/>
              </a:ext>
            </a:extLst>
          </p:cNvPr>
          <p:cNvSpPr txBox="1"/>
          <p:nvPr/>
        </p:nvSpPr>
        <p:spPr>
          <a:xfrm>
            <a:off x="643467" y="321734"/>
            <a:ext cx="689118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SCOPE / MOTIVATION</a:t>
            </a:r>
          </a:p>
        </p:txBody>
      </p:sp>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2">
            <a:extLst>
              <a:ext uri="{FF2B5EF4-FFF2-40B4-BE49-F238E27FC236}">
                <a16:creationId xmlns:a16="http://schemas.microsoft.com/office/drawing/2014/main" id="{D9D67303-EEDE-4CFF-9198-F99E84C21CD8}"/>
              </a:ext>
            </a:extLst>
          </p:cNvPr>
          <p:cNvGraphicFramePr/>
          <p:nvPr>
            <p:extLst>
              <p:ext uri="{D42A27DB-BD31-4B8C-83A1-F6EECF244321}">
                <p14:modId xmlns:p14="http://schemas.microsoft.com/office/powerpoint/2010/main" val="546395218"/>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ED7F522-AD4E-446B-A1F4-3DA51329F35E}"/>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4917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7"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9F58CB-FCA9-45C7-8BAF-B1FCE1BE4A9B}"/>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0">
              <a:lnSpc>
                <a:spcPct val="90000"/>
              </a:lnSpc>
              <a:spcAft>
                <a:spcPts val="600"/>
              </a:spcAft>
            </a:pPr>
            <a:r>
              <a:rPr lang="en-US" sz="1600" b="1" dirty="0"/>
              <a:t>FOR RANDOMIZED SEARCH CV THE PERFORMANCE METRICS:</a:t>
            </a:r>
            <a:endParaRPr lang="en-US" sz="1600" dirty="0"/>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normal calculation of performance metrics takes place.</a:t>
            </a:r>
            <a:endParaRPr lang="en-US" sz="1500" dirty="0">
              <a:latin typeface="Time new roman"/>
              <a:cs typeface="Calibri" panose="020F0502020204030204"/>
            </a:endParaRPr>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a:t>
            </a:r>
            <a:r>
              <a:rPr lang="en-US" sz="1500" b="1" dirty="0">
                <a:latin typeface="Time new roman"/>
              </a:rPr>
              <a:t>random forest </a:t>
            </a:r>
            <a:r>
              <a:rPr lang="en-US" sz="1500" dirty="0">
                <a:latin typeface="Time new roman"/>
              </a:rPr>
              <a:t>give best accuracy around </a:t>
            </a:r>
            <a:r>
              <a:rPr lang="en-US" sz="1500" b="1" dirty="0">
                <a:latin typeface="Time new roman"/>
              </a:rPr>
              <a:t>74.6%.</a:t>
            </a:r>
            <a:endParaRPr lang="en-US" sz="1500" b="1" dirty="0">
              <a:latin typeface="Time new roman"/>
              <a:cs typeface="Calibri" panose="020F0502020204030204"/>
            </a:endParaRPr>
          </a:p>
        </p:txBody>
      </p:sp>
      <p:pic>
        <p:nvPicPr>
          <p:cNvPr id="9" name="Picture 8">
            <a:extLst>
              <a:ext uri="{FF2B5EF4-FFF2-40B4-BE49-F238E27FC236}">
                <a16:creationId xmlns:a16="http://schemas.microsoft.com/office/drawing/2014/main" id="{EF7CE4DF-9932-4A04-B381-18C1A2F3D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476" y="2290936"/>
            <a:ext cx="9931048" cy="3959352"/>
          </a:xfrm>
          <a:prstGeom prst="rect">
            <a:avLst/>
          </a:prstGeom>
        </p:spPr>
      </p:pic>
      <p:sp>
        <p:nvSpPr>
          <p:cNvPr id="5" name="Slide Number Placeholder 4">
            <a:extLst>
              <a:ext uri="{FF2B5EF4-FFF2-40B4-BE49-F238E27FC236}">
                <a16:creationId xmlns:a16="http://schemas.microsoft.com/office/drawing/2014/main" id="{25476DCC-4A8F-4893-882C-1974CF03B427}"/>
              </a:ext>
            </a:extLst>
          </p:cNvPr>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168437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B6E519-8040-48CB-8965-B4EC92D790DA}"/>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0">
              <a:lnSpc>
                <a:spcPct val="90000"/>
              </a:lnSpc>
              <a:spcAft>
                <a:spcPts val="600"/>
              </a:spcAft>
            </a:pPr>
            <a:r>
              <a:rPr lang="en-US" sz="1600" b="1" dirty="0"/>
              <a:t>FOR BAT ALGORITHM MODEL THE PERFORMANCE METRICS:</a:t>
            </a:r>
            <a:endParaRPr lang="en-US" sz="1600" dirty="0"/>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normal calculation of performance metrics takes place.</a:t>
            </a:r>
            <a:endParaRPr lang="en-US" sz="1500" dirty="0">
              <a:latin typeface="Time new roman"/>
              <a:cs typeface="Calibri"/>
            </a:endParaRPr>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a:t>
            </a:r>
            <a:r>
              <a:rPr lang="en-US" sz="1500" b="1" dirty="0">
                <a:latin typeface="Time new roman"/>
              </a:rPr>
              <a:t>random forest </a:t>
            </a:r>
            <a:r>
              <a:rPr lang="en-US" sz="1500" dirty="0">
                <a:latin typeface="Time new roman"/>
              </a:rPr>
              <a:t>give best accuracy around </a:t>
            </a:r>
            <a:r>
              <a:rPr lang="en-US" sz="1500" b="1" dirty="0">
                <a:latin typeface="Time new roman"/>
              </a:rPr>
              <a:t>75.9%.</a:t>
            </a:r>
            <a:endParaRPr lang="en-US" sz="1500" b="1" dirty="0">
              <a:latin typeface="Time new roman"/>
              <a:cs typeface="Calibri"/>
            </a:endParaRPr>
          </a:p>
        </p:txBody>
      </p:sp>
      <p:pic>
        <p:nvPicPr>
          <p:cNvPr id="9" name="Picture 8">
            <a:extLst>
              <a:ext uri="{FF2B5EF4-FFF2-40B4-BE49-F238E27FC236}">
                <a16:creationId xmlns:a16="http://schemas.microsoft.com/office/drawing/2014/main" id="{60D5D547-FE09-4E8B-9250-E9DD28EA8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80" y="2290936"/>
            <a:ext cx="9931048" cy="3959352"/>
          </a:xfrm>
          <a:prstGeom prst="rect">
            <a:avLst/>
          </a:prstGeom>
        </p:spPr>
      </p:pic>
      <p:sp>
        <p:nvSpPr>
          <p:cNvPr id="5" name="Slide Number Placeholder 4">
            <a:extLst>
              <a:ext uri="{FF2B5EF4-FFF2-40B4-BE49-F238E27FC236}">
                <a16:creationId xmlns:a16="http://schemas.microsoft.com/office/drawing/2014/main" id="{E75720EE-4544-4290-AE92-311610042C67}"/>
              </a:ext>
            </a:extLst>
          </p:cNvPr>
          <p:cNvSpPr>
            <a:spLocks noGrp="1"/>
          </p:cNvSpPr>
          <p:nvPr>
            <p:ph type="sldNum" sz="quarter" idx="12"/>
          </p:nvPr>
        </p:nvSpPr>
        <p:spPr/>
        <p:txBody>
          <a:bodyPr/>
          <a:lstStyle/>
          <a:p>
            <a:fld id="{48F63A3B-78C7-47BE-AE5E-E10140E04643}" type="slidenum">
              <a:rPr lang="en-US" smtClean="0"/>
              <a:t>21</a:t>
            </a:fld>
            <a:endParaRPr lang="en-US" dirty="0"/>
          </a:p>
        </p:txBody>
      </p:sp>
    </p:spTree>
    <p:extLst>
      <p:ext uri="{BB962C8B-B14F-4D97-AF65-F5344CB8AC3E}">
        <p14:creationId xmlns:p14="http://schemas.microsoft.com/office/powerpoint/2010/main" val="130501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80">
                                          <p:stCondLst>
                                            <p:cond delay="0"/>
                                          </p:stCondLst>
                                        </p:cTn>
                                        <p:tgtEl>
                                          <p:spTgt spid="9"/>
                                        </p:tgtEl>
                                      </p:cBhvr>
                                    </p:animEffect>
                                    <p:anim calcmode="lin" valueType="num">
                                      <p:cBhvr>
                                        <p:cTn id="1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9" dur="26">
                                          <p:stCondLst>
                                            <p:cond delay="650"/>
                                          </p:stCondLst>
                                        </p:cTn>
                                        <p:tgtEl>
                                          <p:spTgt spid="9"/>
                                        </p:tgtEl>
                                      </p:cBhvr>
                                      <p:to x="100000" y="60000"/>
                                    </p:animScale>
                                    <p:animScale>
                                      <p:cBhvr>
                                        <p:cTn id="20" dur="166" decel="50000">
                                          <p:stCondLst>
                                            <p:cond delay="676"/>
                                          </p:stCondLst>
                                        </p:cTn>
                                        <p:tgtEl>
                                          <p:spTgt spid="9"/>
                                        </p:tgtEl>
                                      </p:cBhvr>
                                      <p:to x="100000" y="100000"/>
                                    </p:animScale>
                                    <p:animScale>
                                      <p:cBhvr>
                                        <p:cTn id="21" dur="26">
                                          <p:stCondLst>
                                            <p:cond delay="1312"/>
                                          </p:stCondLst>
                                        </p:cTn>
                                        <p:tgtEl>
                                          <p:spTgt spid="9"/>
                                        </p:tgtEl>
                                      </p:cBhvr>
                                      <p:to x="100000" y="80000"/>
                                    </p:animScale>
                                    <p:animScale>
                                      <p:cBhvr>
                                        <p:cTn id="22" dur="166" decel="50000">
                                          <p:stCondLst>
                                            <p:cond delay="1338"/>
                                          </p:stCondLst>
                                        </p:cTn>
                                        <p:tgtEl>
                                          <p:spTgt spid="9"/>
                                        </p:tgtEl>
                                      </p:cBhvr>
                                      <p:to x="100000" y="100000"/>
                                    </p:animScale>
                                    <p:animScale>
                                      <p:cBhvr>
                                        <p:cTn id="23" dur="26">
                                          <p:stCondLst>
                                            <p:cond delay="1642"/>
                                          </p:stCondLst>
                                        </p:cTn>
                                        <p:tgtEl>
                                          <p:spTgt spid="9"/>
                                        </p:tgtEl>
                                      </p:cBhvr>
                                      <p:to x="100000" y="90000"/>
                                    </p:animScale>
                                    <p:animScale>
                                      <p:cBhvr>
                                        <p:cTn id="24" dur="166" decel="50000">
                                          <p:stCondLst>
                                            <p:cond delay="1668"/>
                                          </p:stCondLst>
                                        </p:cTn>
                                        <p:tgtEl>
                                          <p:spTgt spid="9"/>
                                        </p:tgtEl>
                                      </p:cBhvr>
                                      <p:to x="100000" y="100000"/>
                                    </p:animScale>
                                    <p:animScale>
                                      <p:cBhvr>
                                        <p:cTn id="25" dur="26">
                                          <p:stCondLst>
                                            <p:cond delay="1808"/>
                                          </p:stCondLst>
                                        </p:cTn>
                                        <p:tgtEl>
                                          <p:spTgt spid="9"/>
                                        </p:tgtEl>
                                      </p:cBhvr>
                                      <p:to x="100000" y="95000"/>
                                    </p:animScale>
                                    <p:animScale>
                                      <p:cBhvr>
                                        <p:cTn id="26"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958B3A-C888-4E3B-99CB-D89493CB48EC}"/>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0">
              <a:lnSpc>
                <a:spcPct val="90000"/>
              </a:lnSpc>
              <a:spcAft>
                <a:spcPts val="600"/>
              </a:spcAft>
            </a:pPr>
            <a:r>
              <a:rPr lang="en-US" sz="1600" b="1" dirty="0"/>
              <a:t>FOR HYBRID BAT MODEL THE PERFORMANCE METRICS:</a:t>
            </a:r>
            <a:endParaRPr lang="en-US" sz="1600" dirty="0"/>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normal calculation of performance metrics takes place.</a:t>
            </a:r>
            <a:endParaRPr lang="en-US" sz="1500" dirty="0">
              <a:latin typeface="Time new roman"/>
              <a:cs typeface="Calibri"/>
            </a:endParaRPr>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a:t>
            </a:r>
            <a:r>
              <a:rPr lang="en-US" sz="1500" b="1" dirty="0">
                <a:latin typeface="Time new roman"/>
              </a:rPr>
              <a:t>random forest </a:t>
            </a:r>
            <a:r>
              <a:rPr lang="en-US" sz="1500" dirty="0">
                <a:latin typeface="Time new roman"/>
              </a:rPr>
              <a:t>give best accuracy around </a:t>
            </a:r>
            <a:r>
              <a:rPr lang="en-US" sz="1500" b="1" dirty="0">
                <a:latin typeface="Time new roman"/>
              </a:rPr>
              <a:t>77.2%.</a:t>
            </a:r>
            <a:endParaRPr lang="en-US" sz="1500" b="1" dirty="0">
              <a:latin typeface="Time new roman"/>
              <a:cs typeface="Calibri"/>
            </a:endParaRPr>
          </a:p>
        </p:txBody>
      </p:sp>
      <p:pic>
        <p:nvPicPr>
          <p:cNvPr id="8" name="Picture 7">
            <a:extLst>
              <a:ext uri="{FF2B5EF4-FFF2-40B4-BE49-F238E27FC236}">
                <a16:creationId xmlns:a16="http://schemas.microsoft.com/office/drawing/2014/main" id="{3AEB280C-5898-4FBD-B5B8-D23E68C92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374" y="2290936"/>
            <a:ext cx="9775057" cy="3959352"/>
          </a:xfrm>
          <a:prstGeom prst="rect">
            <a:avLst/>
          </a:prstGeom>
        </p:spPr>
      </p:pic>
      <p:sp>
        <p:nvSpPr>
          <p:cNvPr id="5" name="Slide Number Placeholder 4">
            <a:extLst>
              <a:ext uri="{FF2B5EF4-FFF2-40B4-BE49-F238E27FC236}">
                <a16:creationId xmlns:a16="http://schemas.microsoft.com/office/drawing/2014/main" id="{2100CE1F-5338-4E44-9712-62C980ED8AC1}"/>
              </a:ext>
            </a:extLst>
          </p:cNvPr>
          <p:cNvSpPr>
            <a:spLocks noGrp="1"/>
          </p:cNvSpPr>
          <p:nvPr>
            <p:ph type="sldNum" sz="quarter" idx="12"/>
          </p:nvPr>
        </p:nvSpPr>
        <p:spPr/>
        <p:txBody>
          <a:bodyPr/>
          <a:lstStyle/>
          <a:p>
            <a:fld id="{48F63A3B-78C7-47BE-AE5E-E10140E04643}" type="slidenum">
              <a:rPr lang="en-US" smtClean="0"/>
              <a:t>22</a:t>
            </a:fld>
            <a:endParaRPr lang="en-US" dirty="0"/>
          </a:p>
        </p:txBody>
      </p:sp>
    </p:spTree>
    <p:extLst>
      <p:ext uri="{BB962C8B-B14F-4D97-AF65-F5344CB8AC3E}">
        <p14:creationId xmlns:p14="http://schemas.microsoft.com/office/powerpoint/2010/main" val="25672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80">
                                          <p:stCondLst>
                                            <p:cond delay="0"/>
                                          </p:stCondLst>
                                        </p:cTn>
                                        <p:tgtEl>
                                          <p:spTgt spid="8"/>
                                        </p:tgtEl>
                                      </p:cBhvr>
                                    </p:animEffect>
                                    <p:anim calcmode="lin" valueType="num">
                                      <p:cBhvr>
                                        <p:cTn id="1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9" dur="26">
                                          <p:stCondLst>
                                            <p:cond delay="650"/>
                                          </p:stCondLst>
                                        </p:cTn>
                                        <p:tgtEl>
                                          <p:spTgt spid="8"/>
                                        </p:tgtEl>
                                      </p:cBhvr>
                                      <p:to x="100000" y="60000"/>
                                    </p:animScale>
                                    <p:animScale>
                                      <p:cBhvr>
                                        <p:cTn id="20" dur="166" decel="50000">
                                          <p:stCondLst>
                                            <p:cond delay="676"/>
                                          </p:stCondLst>
                                        </p:cTn>
                                        <p:tgtEl>
                                          <p:spTgt spid="8"/>
                                        </p:tgtEl>
                                      </p:cBhvr>
                                      <p:to x="100000" y="100000"/>
                                    </p:animScale>
                                    <p:animScale>
                                      <p:cBhvr>
                                        <p:cTn id="21" dur="26">
                                          <p:stCondLst>
                                            <p:cond delay="1312"/>
                                          </p:stCondLst>
                                        </p:cTn>
                                        <p:tgtEl>
                                          <p:spTgt spid="8"/>
                                        </p:tgtEl>
                                      </p:cBhvr>
                                      <p:to x="100000" y="80000"/>
                                    </p:animScale>
                                    <p:animScale>
                                      <p:cBhvr>
                                        <p:cTn id="22" dur="166" decel="50000">
                                          <p:stCondLst>
                                            <p:cond delay="1338"/>
                                          </p:stCondLst>
                                        </p:cTn>
                                        <p:tgtEl>
                                          <p:spTgt spid="8"/>
                                        </p:tgtEl>
                                      </p:cBhvr>
                                      <p:to x="100000" y="100000"/>
                                    </p:animScale>
                                    <p:animScale>
                                      <p:cBhvr>
                                        <p:cTn id="23" dur="26">
                                          <p:stCondLst>
                                            <p:cond delay="1642"/>
                                          </p:stCondLst>
                                        </p:cTn>
                                        <p:tgtEl>
                                          <p:spTgt spid="8"/>
                                        </p:tgtEl>
                                      </p:cBhvr>
                                      <p:to x="100000" y="90000"/>
                                    </p:animScale>
                                    <p:animScale>
                                      <p:cBhvr>
                                        <p:cTn id="24" dur="166" decel="50000">
                                          <p:stCondLst>
                                            <p:cond delay="1668"/>
                                          </p:stCondLst>
                                        </p:cTn>
                                        <p:tgtEl>
                                          <p:spTgt spid="8"/>
                                        </p:tgtEl>
                                      </p:cBhvr>
                                      <p:to x="100000" y="100000"/>
                                    </p:animScale>
                                    <p:animScale>
                                      <p:cBhvr>
                                        <p:cTn id="25" dur="26">
                                          <p:stCondLst>
                                            <p:cond delay="1808"/>
                                          </p:stCondLst>
                                        </p:cTn>
                                        <p:tgtEl>
                                          <p:spTgt spid="8"/>
                                        </p:tgtEl>
                                      </p:cBhvr>
                                      <p:to x="100000" y="95000"/>
                                    </p:animScale>
                                    <p:animScale>
                                      <p:cBhvr>
                                        <p:cTn id="2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100000">
              <a:schemeClr val="accent4">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2BEB0C-2C77-4A1B-921D-A746BE825F2A}"/>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0">
              <a:lnSpc>
                <a:spcPct val="90000"/>
              </a:lnSpc>
              <a:spcAft>
                <a:spcPts val="600"/>
              </a:spcAft>
            </a:pPr>
            <a:r>
              <a:rPr lang="en-US" sz="1600" b="1" dirty="0"/>
              <a:t>FOR GREY WOLF OPTIMIZATION MODEL, THE PERFORMANCE METRICS:</a:t>
            </a:r>
            <a:endParaRPr lang="en-US" sz="1600" dirty="0"/>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normal calculation of performance metrics takes place.</a:t>
            </a:r>
            <a:endParaRPr lang="en-US" sz="1500" dirty="0">
              <a:latin typeface="Time new roman"/>
              <a:cs typeface="Calibri"/>
            </a:endParaRPr>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a:t>
            </a:r>
            <a:r>
              <a:rPr lang="en-US" sz="1500" b="1" dirty="0">
                <a:latin typeface="Time new roman"/>
              </a:rPr>
              <a:t>decision tree </a:t>
            </a:r>
            <a:r>
              <a:rPr lang="en-US" sz="1500" dirty="0">
                <a:latin typeface="Time new roman"/>
              </a:rPr>
              <a:t>give best accuracy around </a:t>
            </a:r>
            <a:r>
              <a:rPr lang="en-US" sz="1500" b="1" dirty="0">
                <a:latin typeface="Time new roman"/>
              </a:rPr>
              <a:t>75.9%.</a:t>
            </a:r>
            <a:endParaRPr lang="en-US" sz="1500" b="1" dirty="0">
              <a:latin typeface="Time new roman"/>
              <a:cs typeface="Calibri"/>
            </a:endParaRPr>
          </a:p>
        </p:txBody>
      </p:sp>
      <p:pic>
        <p:nvPicPr>
          <p:cNvPr id="8" name="Picture 7">
            <a:extLst>
              <a:ext uri="{FF2B5EF4-FFF2-40B4-BE49-F238E27FC236}">
                <a16:creationId xmlns:a16="http://schemas.microsoft.com/office/drawing/2014/main" id="{2CF80054-ED6B-462F-BFF5-911866B47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470" y="2290936"/>
            <a:ext cx="9639059" cy="3959352"/>
          </a:xfrm>
          <a:prstGeom prst="rect">
            <a:avLst/>
          </a:prstGeom>
        </p:spPr>
      </p:pic>
      <p:sp>
        <p:nvSpPr>
          <p:cNvPr id="5" name="Slide Number Placeholder 4">
            <a:extLst>
              <a:ext uri="{FF2B5EF4-FFF2-40B4-BE49-F238E27FC236}">
                <a16:creationId xmlns:a16="http://schemas.microsoft.com/office/drawing/2014/main" id="{7D291054-6C26-4AAC-9009-71487B9BEA43}"/>
              </a:ext>
            </a:extLst>
          </p:cNvPr>
          <p:cNvSpPr>
            <a:spLocks noGrp="1"/>
          </p:cNvSpPr>
          <p:nvPr>
            <p:ph type="sldNum" sz="quarter" idx="12"/>
          </p:nvPr>
        </p:nvSpPr>
        <p:spPr/>
        <p:txBody>
          <a:bodyPr/>
          <a:lstStyle/>
          <a:p>
            <a:fld id="{48F63A3B-78C7-47BE-AE5E-E10140E04643}" type="slidenum">
              <a:rPr lang="en-US" smtClean="0"/>
              <a:t>23</a:t>
            </a:fld>
            <a:endParaRPr lang="en-US" dirty="0"/>
          </a:p>
        </p:txBody>
      </p:sp>
    </p:spTree>
    <p:extLst>
      <p:ext uri="{BB962C8B-B14F-4D97-AF65-F5344CB8AC3E}">
        <p14:creationId xmlns:p14="http://schemas.microsoft.com/office/powerpoint/2010/main" val="8443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80">
                                          <p:stCondLst>
                                            <p:cond delay="0"/>
                                          </p:stCondLst>
                                        </p:cTn>
                                        <p:tgtEl>
                                          <p:spTgt spid="8"/>
                                        </p:tgtEl>
                                      </p:cBhvr>
                                    </p:animEffect>
                                    <p:anim calcmode="lin" valueType="num">
                                      <p:cBhvr>
                                        <p:cTn id="1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9" dur="26">
                                          <p:stCondLst>
                                            <p:cond delay="650"/>
                                          </p:stCondLst>
                                        </p:cTn>
                                        <p:tgtEl>
                                          <p:spTgt spid="8"/>
                                        </p:tgtEl>
                                      </p:cBhvr>
                                      <p:to x="100000" y="60000"/>
                                    </p:animScale>
                                    <p:animScale>
                                      <p:cBhvr>
                                        <p:cTn id="20" dur="166" decel="50000">
                                          <p:stCondLst>
                                            <p:cond delay="676"/>
                                          </p:stCondLst>
                                        </p:cTn>
                                        <p:tgtEl>
                                          <p:spTgt spid="8"/>
                                        </p:tgtEl>
                                      </p:cBhvr>
                                      <p:to x="100000" y="100000"/>
                                    </p:animScale>
                                    <p:animScale>
                                      <p:cBhvr>
                                        <p:cTn id="21" dur="26">
                                          <p:stCondLst>
                                            <p:cond delay="1312"/>
                                          </p:stCondLst>
                                        </p:cTn>
                                        <p:tgtEl>
                                          <p:spTgt spid="8"/>
                                        </p:tgtEl>
                                      </p:cBhvr>
                                      <p:to x="100000" y="80000"/>
                                    </p:animScale>
                                    <p:animScale>
                                      <p:cBhvr>
                                        <p:cTn id="22" dur="166" decel="50000">
                                          <p:stCondLst>
                                            <p:cond delay="1338"/>
                                          </p:stCondLst>
                                        </p:cTn>
                                        <p:tgtEl>
                                          <p:spTgt spid="8"/>
                                        </p:tgtEl>
                                      </p:cBhvr>
                                      <p:to x="100000" y="100000"/>
                                    </p:animScale>
                                    <p:animScale>
                                      <p:cBhvr>
                                        <p:cTn id="23" dur="26">
                                          <p:stCondLst>
                                            <p:cond delay="1642"/>
                                          </p:stCondLst>
                                        </p:cTn>
                                        <p:tgtEl>
                                          <p:spTgt spid="8"/>
                                        </p:tgtEl>
                                      </p:cBhvr>
                                      <p:to x="100000" y="90000"/>
                                    </p:animScale>
                                    <p:animScale>
                                      <p:cBhvr>
                                        <p:cTn id="24" dur="166" decel="50000">
                                          <p:stCondLst>
                                            <p:cond delay="1668"/>
                                          </p:stCondLst>
                                        </p:cTn>
                                        <p:tgtEl>
                                          <p:spTgt spid="8"/>
                                        </p:tgtEl>
                                      </p:cBhvr>
                                      <p:to x="100000" y="100000"/>
                                    </p:animScale>
                                    <p:animScale>
                                      <p:cBhvr>
                                        <p:cTn id="25" dur="26">
                                          <p:stCondLst>
                                            <p:cond delay="1808"/>
                                          </p:stCondLst>
                                        </p:cTn>
                                        <p:tgtEl>
                                          <p:spTgt spid="8"/>
                                        </p:tgtEl>
                                      </p:cBhvr>
                                      <p:to x="100000" y="95000"/>
                                    </p:animScale>
                                    <p:animScale>
                                      <p:cBhvr>
                                        <p:cTn id="2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4">
                <a:lumMod val="60000"/>
                <a:lumOff val="40000"/>
              </a:schemeClr>
            </a:gs>
            <a:gs pos="0">
              <a:schemeClr val="accent2">
                <a:lumMod val="60000"/>
                <a:lumOff val="4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C510B6B-B508-4A52-9077-3B14634CC7D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0">
              <a:lnSpc>
                <a:spcPct val="90000"/>
              </a:lnSpc>
              <a:spcAft>
                <a:spcPts val="600"/>
              </a:spcAft>
            </a:pPr>
            <a:r>
              <a:rPr lang="en-US" sz="1600" b="1" dirty="0"/>
              <a:t>FOR FIREFLY MODEL THE PERFORMANCE METRICS:</a:t>
            </a:r>
            <a:endParaRPr lang="en-US" sz="1600" dirty="0"/>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normal calculation of performance metrics takes place.</a:t>
            </a:r>
            <a:endParaRPr lang="en-US" sz="1500" dirty="0">
              <a:latin typeface="Time new roman"/>
              <a:cs typeface="Calibri"/>
            </a:endParaRPr>
          </a:p>
          <a:p>
            <a:pPr marL="742950" lvl="1" indent="-228600">
              <a:lnSpc>
                <a:spcPct val="90000"/>
              </a:lnSpc>
              <a:spcAft>
                <a:spcPts val="600"/>
              </a:spcAft>
              <a:buFont typeface="Arial" panose="020B0604020202020204" pitchFamily="34" charset="0"/>
              <a:buChar char="•"/>
            </a:pPr>
            <a:r>
              <a:rPr lang="en-US" sz="1500" dirty="0">
                <a:latin typeface="Time new roman"/>
              </a:rPr>
              <a:t>In base line model </a:t>
            </a:r>
            <a:r>
              <a:rPr lang="en-US" sz="1500" b="1" dirty="0">
                <a:latin typeface="Time new roman"/>
              </a:rPr>
              <a:t>random forest </a:t>
            </a:r>
            <a:r>
              <a:rPr lang="en-US" sz="1500" dirty="0">
                <a:latin typeface="Time new roman"/>
              </a:rPr>
              <a:t>give best accuracy around </a:t>
            </a:r>
            <a:r>
              <a:rPr lang="en-US" sz="1500" b="1" dirty="0">
                <a:latin typeface="Time new roman"/>
              </a:rPr>
              <a:t>77.2%.</a:t>
            </a:r>
            <a:endParaRPr lang="en-US" sz="1500" b="1" dirty="0">
              <a:latin typeface="Time new roman"/>
              <a:cs typeface="Calibri"/>
            </a:endParaRPr>
          </a:p>
        </p:txBody>
      </p:sp>
      <p:pic>
        <p:nvPicPr>
          <p:cNvPr id="8" name="Picture 7">
            <a:extLst>
              <a:ext uri="{FF2B5EF4-FFF2-40B4-BE49-F238E27FC236}">
                <a16:creationId xmlns:a16="http://schemas.microsoft.com/office/drawing/2014/main" id="{CB061A93-DF33-4A5E-8157-D50A42477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975" y="2286305"/>
            <a:ext cx="9756050" cy="3959352"/>
          </a:xfrm>
          <a:prstGeom prst="rect">
            <a:avLst/>
          </a:prstGeom>
        </p:spPr>
      </p:pic>
      <p:sp>
        <p:nvSpPr>
          <p:cNvPr id="5" name="Slide Number Placeholder 4">
            <a:extLst>
              <a:ext uri="{FF2B5EF4-FFF2-40B4-BE49-F238E27FC236}">
                <a16:creationId xmlns:a16="http://schemas.microsoft.com/office/drawing/2014/main" id="{E153E8AC-ED3F-4547-9E34-DD27487F716F}"/>
              </a:ext>
            </a:extLst>
          </p:cNvPr>
          <p:cNvSpPr>
            <a:spLocks noGrp="1"/>
          </p:cNvSpPr>
          <p:nvPr>
            <p:ph type="sldNum" sz="quarter" idx="12"/>
          </p:nvPr>
        </p:nvSpPr>
        <p:spPr/>
        <p:txBody>
          <a:bodyPr/>
          <a:lstStyle/>
          <a:p>
            <a:fld id="{48F63A3B-78C7-47BE-AE5E-E10140E04643}" type="slidenum">
              <a:rPr lang="en-US" smtClean="0"/>
              <a:t>24</a:t>
            </a:fld>
            <a:endParaRPr lang="en-US" dirty="0"/>
          </a:p>
        </p:txBody>
      </p:sp>
    </p:spTree>
    <p:extLst>
      <p:ext uri="{BB962C8B-B14F-4D97-AF65-F5344CB8AC3E}">
        <p14:creationId xmlns:p14="http://schemas.microsoft.com/office/powerpoint/2010/main" val="405174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80">
                                          <p:stCondLst>
                                            <p:cond delay="0"/>
                                          </p:stCondLst>
                                        </p:cTn>
                                        <p:tgtEl>
                                          <p:spTgt spid="8"/>
                                        </p:tgtEl>
                                      </p:cBhvr>
                                    </p:animEffect>
                                    <p:anim calcmode="lin" valueType="num">
                                      <p:cBhvr>
                                        <p:cTn id="1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9" dur="26">
                                          <p:stCondLst>
                                            <p:cond delay="650"/>
                                          </p:stCondLst>
                                        </p:cTn>
                                        <p:tgtEl>
                                          <p:spTgt spid="8"/>
                                        </p:tgtEl>
                                      </p:cBhvr>
                                      <p:to x="100000" y="60000"/>
                                    </p:animScale>
                                    <p:animScale>
                                      <p:cBhvr>
                                        <p:cTn id="20" dur="166" decel="50000">
                                          <p:stCondLst>
                                            <p:cond delay="676"/>
                                          </p:stCondLst>
                                        </p:cTn>
                                        <p:tgtEl>
                                          <p:spTgt spid="8"/>
                                        </p:tgtEl>
                                      </p:cBhvr>
                                      <p:to x="100000" y="100000"/>
                                    </p:animScale>
                                    <p:animScale>
                                      <p:cBhvr>
                                        <p:cTn id="21" dur="26">
                                          <p:stCondLst>
                                            <p:cond delay="1312"/>
                                          </p:stCondLst>
                                        </p:cTn>
                                        <p:tgtEl>
                                          <p:spTgt spid="8"/>
                                        </p:tgtEl>
                                      </p:cBhvr>
                                      <p:to x="100000" y="80000"/>
                                    </p:animScale>
                                    <p:animScale>
                                      <p:cBhvr>
                                        <p:cTn id="22" dur="166" decel="50000">
                                          <p:stCondLst>
                                            <p:cond delay="1338"/>
                                          </p:stCondLst>
                                        </p:cTn>
                                        <p:tgtEl>
                                          <p:spTgt spid="8"/>
                                        </p:tgtEl>
                                      </p:cBhvr>
                                      <p:to x="100000" y="100000"/>
                                    </p:animScale>
                                    <p:animScale>
                                      <p:cBhvr>
                                        <p:cTn id="23" dur="26">
                                          <p:stCondLst>
                                            <p:cond delay="1642"/>
                                          </p:stCondLst>
                                        </p:cTn>
                                        <p:tgtEl>
                                          <p:spTgt spid="8"/>
                                        </p:tgtEl>
                                      </p:cBhvr>
                                      <p:to x="100000" y="90000"/>
                                    </p:animScale>
                                    <p:animScale>
                                      <p:cBhvr>
                                        <p:cTn id="24" dur="166" decel="50000">
                                          <p:stCondLst>
                                            <p:cond delay="1668"/>
                                          </p:stCondLst>
                                        </p:cTn>
                                        <p:tgtEl>
                                          <p:spTgt spid="8"/>
                                        </p:tgtEl>
                                      </p:cBhvr>
                                      <p:to x="100000" y="100000"/>
                                    </p:animScale>
                                    <p:animScale>
                                      <p:cBhvr>
                                        <p:cTn id="25" dur="26">
                                          <p:stCondLst>
                                            <p:cond delay="1808"/>
                                          </p:stCondLst>
                                        </p:cTn>
                                        <p:tgtEl>
                                          <p:spTgt spid="8"/>
                                        </p:tgtEl>
                                      </p:cBhvr>
                                      <p:to x="100000" y="95000"/>
                                    </p:animScale>
                                    <p:animScale>
                                      <p:cBhvr>
                                        <p:cTn id="2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C43387-A6A1-4F5A-AC33-E8769AC29005}"/>
              </a:ext>
            </a:extLst>
          </p:cNvPr>
          <p:cNvSpPr txBox="1"/>
          <p:nvPr/>
        </p:nvSpPr>
        <p:spPr>
          <a:xfrm>
            <a:off x="630936" y="502920"/>
            <a:ext cx="3419856" cy="146304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500" b="1" kern="1200" dirty="0">
                <a:solidFill>
                  <a:schemeClr val="tx1"/>
                </a:solidFill>
                <a:latin typeface="+mj-lt"/>
                <a:ea typeface="+mj-ea"/>
                <a:cs typeface="+mj-cs"/>
              </a:rPr>
              <a:t>COMPARISION OF EACH TECHNIQUE BASED ON PERFORMANCE METRICS </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D55B830-860B-44CA-AA13-42970D228E59}"/>
              </a:ext>
            </a:extLst>
          </p:cNvPr>
          <p:cNvSpPr txBox="1"/>
          <p:nvPr/>
        </p:nvSpPr>
        <p:spPr>
          <a:xfrm>
            <a:off x="4654295" y="502920"/>
            <a:ext cx="6988521" cy="1463040"/>
          </a:xfrm>
          <a:prstGeom prst="rect">
            <a:avLst/>
          </a:prstGeom>
        </p:spPr>
        <p:txBody>
          <a:bodyPr vert="horz" lIns="91440" tIns="45720" rIns="91440" bIns="45720" rtlCol="0" anchor="ctr">
            <a:normAutofit/>
          </a:bodyPr>
          <a:lstStyle/>
          <a:p>
            <a:pPr marL="342900" indent="-342900">
              <a:lnSpc>
                <a:spcPct val="90000"/>
              </a:lnSpc>
              <a:spcAft>
                <a:spcPts val="600"/>
              </a:spcAft>
              <a:buFont typeface="Arial"/>
              <a:buChar char="•"/>
            </a:pPr>
            <a:r>
              <a:rPr lang="en-US" dirty="0">
                <a:latin typeface="Time new roman"/>
              </a:rPr>
              <a:t>Highest accuracy is obtained in Hybrid bat model and firefly by using random forest classifier with accuracy of 77.2%</a:t>
            </a:r>
            <a:endParaRPr lang="en-US" dirty="0">
              <a:latin typeface="Time new roman"/>
              <a:cs typeface="Calibri" panose="020F0502020204030204"/>
            </a:endParaRPr>
          </a:p>
        </p:txBody>
      </p:sp>
      <p:pic>
        <p:nvPicPr>
          <p:cNvPr id="9" name="Picture 8">
            <a:extLst>
              <a:ext uri="{FF2B5EF4-FFF2-40B4-BE49-F238E27FC236}">
                <a16:creationId xmlns:a16="http://schemas.microsoft.com/office/drawing/2014/main" id="{4FE8DD00-779B-4FAC-A604-A39175F68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161" y="2170052"/>
            <a:ext cx="10023678" cy="4230748"/>
          </a:xfrm>
          <a:prstGeom prst="rect">
            <a:avLst/>
          </a:prstGeom>
        </p:spPr>
      </p:pic>
      <p:sp>
        <p:nvSpPr>
          <p:cNvPr id="5" name="Slide Number Placeholder 4">
            <a:extLst>
              <a:ext uri="{FF2B5EF4-FFF2-40B4-BE49-F238E27FC236}">
                <a16:creationId xmlns:a16="http://schemas.microsoft.com/office/drawing/2014/main" id="{471101FF-E46B-4CB6-98BC-7C5E6803A93A}"/>
              </a:ext>
            </a:extLst>
          </p:cNvPr>
          <p:cNvSpPr>
            <a:spLocks noGrp="1"/>
          </p:cNvSpPr>
          <p:nvPr>
            <p:ph type="sldNum" sz="quarter" idx="12"/>
          </p:nvPr>
        </p:nvSpPr>
        <p:spPr/>
        <p:txBody>
          <a:bodyPr/>
          <a:lstStyle/>
          <a:p>
            <a:fld id="{48F63A3B-78C7-47BE-AE5E-E10140E04643}" type="slidenum">
              <a:rPr lang="en-US" smtClean="0"/>
              <a:t>25</a:t>
            </a:fld>
            <a:endParaRPr lang="en-US" dirty="0"/>
          </a:p>
        </p:txBody>
      </p:sp>
    </p:spTree>
    <p:extLst>
      <p:ext uri="{BB962C8B-B14F-4D97-AF65-F5344CB8AC3E}">
        <p14:creationId xmlns:p14="http://schemas.microsoft.com/office/powerpoint/2010/main" val="282802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80">
                                          <p:stCondLst>
                                            <p:cond delay="0"/>
                                          </p:stCondLst>
                                        </p:cTn>
                                        <p:tgtEl>
                                          <p:spTgt spid="9"/>
                                        </p:tgtEl>
                                      </p:cBhvr>
                                    </p:animEffect>
                                    <p:anim calcmode="lin" valueType="num">
                                      <p:cBhvr>
                                        <p:cTn id="1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4" dur="26">
                                          <p:stCondLst>
                                            <p:cond delay="650"/>
                                          </p:stCondLst>
                                        </p:cTn>
                                        <p:tgtEl>
                                          <p:spTgt spid="9"/>
                                        </p:tgtEl>
                                      </p:cBhvr>
                                      <p:to x="100000" y="60000"/>
                                    </p:animScale>
                                    <p:animScale>
                                      <p:cBhvr>
                                        <p:cTn id="25" dur="166" decel="50000">
                                          <p:stCondLst>
                                            <p:cond delay="676"/>
                                          </p:stCondLst>
                                        </p:cTn>
                                        <p:tgtEl>
                                          <p:spTgt spid="9"/>
                                        </p:tgtEl>
                                      </p:cBhvr>
                                      <p:to x="100000" y="100000"/>
                                    </p:animScale>
                                    <p:animScale>
                                      <p:cBhvr>
                                        <p:cTn id="26" dur="26">
                                          <p:stCondLst>
                                            <p:cond delay="1312"/>
                                          </p:stCondLst>
                                        </p:cTn>
                                        <p:tgtEl>
                                          <p:spTgt spid="9"/>
                                        </p:tgtEl>
                                      </p:cBhvr>
                                      <p:to x="100000" y="80000"/>
                                    </p:animScale>
                                    <p:animScale>
                                      <p:cBhvr>
                                        <p:cTn id="27" dur="166" decel="50000">
                                          <p:stCondLst>
                                            <p:cond delay="1338"/>
                                          </p:stCondLst>
                                        </p:cTn>
                                        <p:tgtEl>
                                          <p:spTgt spid="9"/>
                                        </p:tgtEl>
                                      </p:cBhvr>
                                      <p:to x="100000" y="100000"/>
                                    </p:animScale>
                                    <p:animScale>
                                      <p:cBhvr>
                                        <p:cTn id="28" dur="26">
                                          <p:stCondLst>
                                            <p:cond delay="1642"/>
                                          </p:stCondLst>
                                        </p:cTn>
                                        <p:tgtEl>
                                          <p:spTgt spid="9"/>
                                        </p:tgtEl>
                                      </p:cBhvr>
                                      <p:to x="100000" y="90000"/>
                                    </p:animScale>
                                    <p:animScale>
                                      <p:cBhvr>
                                        <p:cTn id="29" dur="166" decel="50000">
                                          <p:stCondLst>
                                            <p:cond delay="1668"/>
                                          </p:stCondLst>
                                        </p:cTn>
                                        <p:tgtEl>
                                          <p:spTgt spid="9"/>
                                        </p:tgtEl>
                                      </p:cBhvr>
                                      <p:to x="100000" y="100000"/>
                                    </p:animScale>
                                    <p:animScale>
                                      <p:cBhvr>
                                        <p:cTn id="30" dur="26">
                                          <p:stCondLst>
                                            <p:cond delay="1808"/>
                                          </p:stCondLst>
                                        </p:cTn>
                                        <p:tgtEl>
                                          <p:spTgt spid="9"/>
                                        </p:tgtEl>
                                      </p:cBhvr>
                                      <p:to x="100000" y="95000"/>
                                    </p:animScale>
                                    <p:animScale>
                                      <p:cBhvr>
                                        <p:cTn id="31"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9C7650D-8EB5-4020-B16D-BF3BAD9CDF03}"/>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marL="285750" indent="-285750">
              <a:lnSpc>
                <a:spcPct val="90000"/>
              </a:lnSpc>
              <a:spcAft>
                <a:spcPts val="600"/>
              </a:spcAft>
              <a:buFont typeface="Arial"/>
              <a:buChar char="•"/>
            </a:pPr>
            <a:r>
              <a:rPr lang="en-US" dirty="0">
                <a:latin typeface="Time new roman"/>
              </a:rPr>
              <a:t>Highest precision is obtained in firefly model by using random forest classifier with precision of 72%</a:t>
            </a:r>
            <a:endParaRPr lang="en-US" dirty="0">
              <a:latin typeface="Time new roman"/>
              <a:cs typeface="Calibri" panose="020F0502020204030204"/>
            </a:endParaRPr>
          </a:p>
        </p:txBody>
      </p:sp>
      <p:pic>
        <p:nvPicPr>
          <p:cNvPr id="10" name="Picture 9">
            <a:extLst>
              <a:ext uri="{FF2B5EF4-FFF2-40B4-BE49-F238E27FC236}">
                <a16:creationId xmlns:a16="http://schemas.microsoft.com/office/drawing/2014/main" id="{277D2F10-75B2-4D66-8AED-655587CE4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89" y="363068"/>
            <a:ext cx="11231745" cy="4225116"/>
          </a:xfrm>
          <a:prstGeom prst="rect">
            <a:avLst/>
          </a:prstGeom>
        </p:spPr>
      </p:pic>
      <p:sp>
        <p:nvSpPr>
          <p:cNvPr id="4" name="Slide Number Placeholder 3">
            <a:extLst>
              <a:ext uri="{FF2B5EF4-FFF2-40B4-BE49-F238E27FC236}">
                <a16:creationId xmlns:a16="http://schemas.microsoft.com/office/drawing/2014/main" id="{A5D234E6-4887-4F26-8E3F-C6FA15395B30}"/>
              </a:ext>
            </a:extLst>
          </p:cNvPr>
          <p:cNvSpPr>
            <a:spLocks noGrp="1"/>
          </p:cNvSpPr>
          <p:nvPr>
            <p:ph type="sldNum" sz="quarter" idx="12"/>
          </p:nvPr>
        </p:nvSpPr>
        <p:spPr/>
        <p:txBody>
          <a:bodyPr/>
          <a:lstStyle/>
          <a:p>
            <a:fld id="{48F63A3B-78C7-47BE-AE5E-E10140E04643}" type="slidenum">
              <a:rPr lang="en-US" smtClean="0"/>
              <a:t>26</a:t>
            </a:fld>
            <a:endParaRPr lang="en-US" dirty="0"/>
          </a:p>
        </p:txBody>
      </p:sp>
    </p:spTree>
    <p:extLst>
      <p:ext uri="{BB962C8B-B14F-4D97-AF65-F5344CB8AC3E}">
        <p14:creationId xmlns:p14="http://schemas.microsoft.com/office/powerpoint/2010/main" val="325222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F29EE1E-5001-4792-8AA7-5BE62B127800}"/>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marL="285750" indent="-285750">
              <a:lnSpc>
                <a:spcPct val="90000"/>
              </a:lnSpc>
              <a:spcAft>
                <a:spcPts val="600"/>
              </a:spcAft>
              <a:buFont typeface="Arial"/>
              <a:buChar char="•"/>
            </a:pPr>
            <a:r>
              <a:rPr lang="en-US" dirty="0">
                <a:latin typeface="Time new roman"/>
              </a:rPr>
              <a:t>Highest recall is obtained in all the models by with all classifier with recall of 62.9%</a:t>
            </a:r>
            <a:endParaRPr lang="en-US" dirty="0">
              <a:latin typeface="Time new roman"/>
              <a:cs typeface="Calibri" panose="020F0502020204030204"/>
            </a:endParaRPr>
          </a:p>
        </p:txBody>
      </p:sp>
      <p:pic>
        <p:nvPicPr>
          <p:cNvPr id="10" name="Picture 9">
            <a:extLst>
              <a:ext uri="{FF2B5EF4-FFF2-40B4-BE49-F238E27FC236}">
                <a16:creationId xmlns:a16="http://schemas.microsoft.com/office/drawing/2014/main" id="{6B5A9EA9-642A-4410-BB8E-8597EC200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88" y="424733"/>
            <a:ext cx="11238525" cy="4145696"/>
          </a:xfrm>
          <a:prstGeom prst="rect">
            <a:avLst/>
          </a:prstGeom>
        </p:spPr>
      </p:pic>
      <p:sp>
        <p:nvSpPr>
          <p:cNvPr id="4" name="Slide Number Placeholder 3">
            <a:extLst>
              <a:ext uri="{FF2B5EF4-FFF2-40B4-BE49-F238E27FC236}">
                <a16:creationId xmlns:a16="http://schemas.microsoft.com/office/drawing/2014/main" id="{DD370B18-EBEE-4DE9-8FD2-39111F9D776D}"/>
              </a:ext>
            </a:extLst>
          </p:cNvPr>
          <p:cNvSpPr>
            <a:spLocks noGrp="1"/>
          </p:cNvSpPr>
          <p:nvPr>
            <p:ph type="sldNum" sz="quarter" idx="12"/>
          </p:nvPr>
        </p:nvSpPr>
        <p:spPr/>
        <p:txBody>
          <a:bodyPr/>
          <a:lstStyle/>
          <a:p>
            <a:fld id="{48F63A3B-78C7-47BE-AE5E-E10140E04643}" type="slidenum">
              <a:rPr lang="en-US" smtClean="0"/>
              <a:t>27</a:t>
            </a:fld>
            <a:endParaRPr lang="en-US" dirty="0"/>
          </a:p>
        </p:txBody>
      </p:sp>
    </p:spTree>
    <p:extLst>
      <p:ext uri="{BB962C8B-B14F-4D97-AF65-F5344CB8AC3E}">
        <p14:creationId xmlns:p14="http://schemas.microsoft.com/office/powerpoint/2010/main" val="25347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723410-F653-4B22-99CB-B79FE7B1525A}"/>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marL="285750" indent="-285750">
              <a:lnSpc>
                <a:spcPct val="90000"/>
              </a:lnSpc>
              <a:spcAft>
                <a:spcPts val="600"/>
              </a:spcAft>
              <a:buFont typeface="Arial"/>
              <a:buChar char="•"/>
            </a:pPr>
            <a:r>
              <a:rPr lang="en-US" dirty="0">
                <a:latin typeface="Time new roman"/>
              </a:rPr>
              <a:t>Highest F1 score is obtained in hybrid bat model by using random forest classifier with F1 score of 65.3%</a:t>
            </a:r>
          </a:p>
        </p:txBody>
      </p:sp>
      <p:pic>
        <p:nvPicPr>
          <p:cNvPr id="10" name="Picture 9">
            <a:extLst>
              <a:ext uri="{FF2B5EF4-FFF2-40B4-BE49-F238E27FC236}">
                <a16:creationId xmlns:a16="http://schemas.microsoft.com/office/drawing/2014/main" id="{83ED9BF3-55EE-4E0D-8A5A-87959182A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48" y="342191"/>
            <a:ext cx="11231745" cy="4216921"/>
          </a:xfrm>
          <a:prstGeom prst="rect">
            <a:avLst/>
          </a:prstGeom>
        </p:spPr>
      </p:pic>
      <p:sp>
        <p:nvSpPr>
          <p:cNvPr id="4" name="Slide Number Placeholder 3">
            <a:extLst>
              <a:ext uri="{FF2B5EF4-FFF2-40B4-BE49-F238E27FC236}">
                <a16:creationId xmlns:a16="http://schemas.microsoft.com/office/drawing/2014/main" id="{C647C9FB-C5C4-48F9-9E67-F5802434B903}"/>
              </a:ext>
            </a:extLst>
          </p:cNvPr>
          <p:cNvSpPr>
            <a:spLocks noGrp="1"/>
          </p:cNvSpPr>
          <p:nvPr>
            <p:ph type="sldNum" sz="quarter" idx="12"/>
          </p:nvPr>
        </p:nvSpPr>
        <p:spPr/>
        <p:txBody>
          <a:bodyPr/>
          <a:lstStyle/>
          <a:p>
            <a:fld id="{48F63A3B-78C7-47BE-AE5E-E10140E04643}" type="slidenum">
              <a:rPr lang="en-US" smtClean="0"/>
              <a:t>28</a:t>
            </a:fld>
            <a:endParaRPr lang="en-US" dirty="0"/>
          </a:p>
        </p:txBody>
      </p:sp>
    </p:spTree>
    <p:extLst>
      <p:ext uri="{BB962C8B-B14F-4D97-AF65-F5344CB8AC3E}">
        <p14:creationId xmlns:p14="http://schemas.microsoft.com/office/powerpoint/2010/main" val="205813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D6D9B4A-4FED-4939-A479-7A75248FE51F}"/>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marL="285750" indent="-285750">
              <a:lnSpc>
                <a:spcPct val="90000"/>
              </a:lnSpc>
              <a:spcAft>
                <a:spcPts val="600"/>
              </a:spcAft>
              <a:buFont typeface="Arial"/>
              <a:buChar char="•"/>
            </a:pPr>
            <a:r>
              <a:rPr lang="en-US" dirty="0">
                <a:latin typeface="Time new roman"/>
              </a:rPr>
              <a:t>Highest </a:t>
            </a:r>
            <a:r>
              <a:rPr lang="en-US" dirty="0" err="1">
                <a:latin typeface="Time new roman"/>
              </a:rPr>
              <a:t>rocauc</a:t>
            </a:r>
            <a:r>
              <a:rPr lang="en-US" dirty="0">
                <a:latin typeface="Time new roman"/>
              </a:rPr>
              <a:t> is obtained in hybrid bat model by using random forest classifier with </a:t>
            </a:r>
            <a:r>
              <a:rPr lang="en-US" dirty="0" err="1">
                <a:latin typeface="Time new roman"/>
              </a:rPr>
              <a:t>rocauc</a:t>
            </a:r>
            <a:r>
              <a:rPr lang="en-US" dirty="0">
                <a:latin typeface="Time new roman"/>
              </a:rPr>
              <a:t> of 73.5%</a:t>
            </a:r>
          </a:p>
        </p:txBody>
      </p:sp>
      <p:pic>
        <p:nvPicPr>
          <p:cNvPr id="10" name="Picture 9">
            <a:extLst>
              <a:ext uri="{FF2B5EF4-FFF2-40B4-BE49-F238E27FC236}">
                <a16:creationId xmlns:a16="http://schemas.microsoft.com/office/drawing/2014/main" id="{85DF9DBE-C705-4B50-BCF7-A97B64B5A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721" y="336434"/>
            <a:ext cx="11231745" cy="4198484"/>
          </a:xfrm>
          <a:prstGeom prst="rect">
            <a:avLst/>
          </a:prstGeom>
        </p:spPr>
      </p:pic>
      <p:sp>
        <p:nvSpPr>
          <p:cNvPr id="4" name="Slide Number Placeholder 3">
            <a:extLst>
              <a:ext uri="{FF2B5EF4-FFF2-40B4-BE49-F238E27FC236}">
                <a16:creationId xmlns:a16="http://schemas.microsoft.com/office/drawing/2014/main" id="{E78D4C0C-9A6D-41EA-9661-973882D375CC}"/>
              </a:ext>
            </a:extLst>
          </p:cNvPr>
          <p:cNvSpPr>
            <a:spLocks noGrp="1"/>
          </p:cNvSpPr>
          <p:nvPr>
            <p:ph type="sldNum" sz="quarter" idx="12"/>
          </p:nvPr>
        </p:nvSpPr>
        <p:spPr/>
        <p:txBody>
          <a:bodyPr/>
          <a:lstStyle/>
          <a:p>
            <a:fld id="{48F63A3B-78C7-47BE-AE5E-E10140E04643}" type="slidenum">
              <a:rPr lang="en-US" smtClean="0"/>
              <a:t>29</a:t>
            </a:fld>
            <a:endParaRPr lang="en-US" dirty="0"/>
          </a:p>
        </p:txBody>
      </p:sp>
    </p:spTree>
    <p:extLst>
      <p:ext uri="{BB962C8B-B14F-4D97-AF65-F5344CB8AC3E}">
        <p14:creationId xmlns:p14="http://schemas.microsoft.com/office/powerpoint/2010/main" val="108476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6000">
              <a:schemeClr val="accent6">
                <a:lumMod val="45000"/>
                <a:lumOff val="55000"/>
              </a:schemeClr>
            </a:gs>
            <a:gs pos="85000">
              <a:schemeClr val="accent6">
                <a:lumMod val="45000"/>
                <a:lumOff val="55000"/>
              </a:schemeClr>
            </a:gs>
            <a:gs pos="100000">
              <a:schemeClr val="accent6">
                <a:lumMod val="30000"/>
                <a:lumOff val="7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269D4D-1366-4924-84E2-333D055B31D8}"/>
              </a:ext>
            </a:extLst>
          </p:cNvPr>
          <p:cNvSpPr txBox="1"/>
          <p:nvPr/>
        </p:nvSpPr>
        <p:spPr>
          <a:xfrm>
            <a:off x="630936" y="640080"/>
            <a:ext cx="4818888"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chemeClr val="tx1"/>
                </a:solidFill>
                <a:latin typeface="+mj-lt"/>
                <a:ea typeface="+mj-ea"/>
                <a:cs typeface="+mj-cs"/>
              </a:rPr>
              <a:t>OBJECTIVE</a:t>
            </a:r>
            <a:endParaRPr lang="en-US" sz="4000" kern="1200" dirty="0">
              <a:solidFill>
                <a:schemeClr val="tx1"/>
              </a:solidFill>
              <a:latin typeface="+mj-lt"/>
              <a:ea typeface="+mj-ea"/>
              <a:cs typeface="+mj-cs"/>
            </a:endParaRPr>
          </a:p>
        </p:txBody>
      </p:sp>
      <p:sp>
        <p:nvSpPr>
          <p:cNvPr id="16"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D2D4C0-D2C9-4433-BF9E-4B1FB93B8DD0}"/>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548640" indent="-285750">
              <a:lnSpc>
                <a:spcPct val="90000"/>
              </a:lnSpc>
              <a:spcAft>
                <a:spcPts val="600"/>
              </a:spcAft>
              <a:buClr>
                <a:schemeClr val="accent1">
                  <a:lumMod val="75000"/>
                </a:schemeClr>
              </a:buClr>
              <a:buSzPct val="85000"/>
              <a:buFont typeface="Wingdings" panose="05000000000000000000" pitchFamily="2" charset="2"/>
              <a:buChar char="q"/>
            </a:pPr>
            <a:r>
              <a:rPr lang="en-US" sz="1700" dirty="0">
                <a:latin typeface="Time new roman"/>
              </a:rPr>
              <a:t>The main objective of this study is to develop a machine learning (ML)-based system for detecting diabetic patients</a:t>
            </a:r>
          </a:p>
          <a:p>
            <a:pPr marL="548640" indent="-285750">
              <a:lnSpc>
                <a:spcPct val="90000"/>
              </a:lnSpc>
              <a:spcAft>
                <a:spcPts val="600"/>
              </a:spcAft>
              <a:buClr>
                <a:schemeClr val="accent1">
                  <a:lumMod val="75000"/>
                </a:schemeClr>
              </a:buClr>
              <a:buSzPct val="85000"/>
              <a:buFont typeface="Wingdings" panose="05000000000000000000" pitchFamily="2" charset="2"/>
              <a:buChar char="q"/>
            </a:pPr>
            <a:r>
              <a:rPr lang="en-US" sz="1700" dirty="0">
                <a:latin typeface="Time new roman"/>
              </a:rPr>
              <a:t>To classify the abnormalities in medical data using a machine learning algorithm.</a:t>
            </a:r>
          </a:p>
          <a:p>
            <a:pPr marL="548640" indent="-285750">
              <a:lnSpc>
                <a:spcPct val="90000"/>
              </a:lnSpc>
              <a:spcAft>
                <a:spcPts val="600"/>
              </a:spcAft>
              <a:buClr>
                <a:schemeClr val="accent1">
                  <a:lumMod val="75000"/>
                </a:schemeClr>
              </a:buClr>
              <a:buSzPct val="85000"/>
              <a:buFont typeface="Wingdings" panose="05000000000000000000" pitchFamily="2" charset="2"/>
              <a:buChar char="q"/>
            </a:pPr>
            <a:r>
              <a:rPr lang="en-US" sz="1700" dirty="0">
                <a:latin typeface="Time new roman"/>
              </a:rPr>
              <a:t>To design a model by using nature inspired techniques to enhance the performance of classifiers in detecting abnormalities in medical data.</a:t>
            </a:r>
          </a:p>
          <a:p>
            <a:pPr marL="548640" indent="-285750">
              <a:lnSpc>
                <a:spcPct val="90000"/>
              </a:lnSpc>
              <a:spcAft>
                <a:spcPts val="600"/>
              </a:spcAft>
              <a:buClr>
                <a:schemeClr val="accent1">
                  <a:lumMod val="75000"/>
                </a:schemeClr>
              </a:buClr>
              <a:buSzPct val="85000"/>
              <a:buFont typeface="Wingdings" panose="05000000000000000000" pitchFamily="2" charset="2"/>
              <a:buChar char="q"/>
            </a:pPr>
            <a:r>
              <a:rPr lang="en-US" sz="1700" dirty="0">
                <a:latin typeface="Time new roman"/>
              </a:rPr>
              <a:t>Comparison of different classifiers performance by using different techniques.</a:t>
            </a:r>
          </a:p>
          <a:p>
            <a:pPr marL="548640" indent="-285750">
              <a:lnSpc>
                <a:spcPct val="90000"/>
              </a:lnSpc>
              <a:spcAft>
                <a:spcPts val="600"/>
              </a:spcAft>
              <a:buClr>
                <a:schemeClr val="accent1">
                  <a:lumMod val="75000"/>
                </a:schemeClr>
              </a:buClr>
              <a:buSzPct val="85000"/>
              <a:buFont typeface="Wingdings" panose="05000000000000000000" pitchFamily="2" charset="2"/>
              <a:buChar char="q"/>
            </a:pPr>
            <a:r>
              <a:rPr lang="en-US" sz="1700" b="0" i="0" dirty="0">
                <a:effectLst/>
                <a:latin typeface="Time new roman"/>
              </a:rPr>
              <a:t>This is a binary (2-class) classification project with supervised learning.</a:t>
            </a:r>
            <a:endParaRPr lang="en-US" sz="1700" dirty="0">
              <a:latin typeface="Time new roman"/>
            </a:endParaRPr>
          </a:p>
          <a:p>
            <a:pPr marL="262890" indent="-285750">
              <a:lnSpc>
                <a:spcPct val="90000"/>
              </a:lnSpc>
              <a:spcAft>
                <a:spcPts val="600"/>
              </a:spcAft>
              <a:buClr>
                <a:schemeClr val="accent1">
                  <a:lumMod val="75000"/>
                </a:schemeClr>
              </a:buClr>
              <a:buSzPct val="85000"/>
              <a:buFont typeface="Wingdings" panose="05000000000000000000" pitchFamily="2" charset="2"/>
              <a:buChar char="q"/>
            </a:pPr>
            <a:endParaRPr lang="en-US" sz="1700" dirty="0">
              <a:latin typeface="Time new roman"/>
            </a:endParaRPr>
          </a:p>
        </p:txBody>
      </p:sp>
      <p:pic>
        <p:nvPicPr>
          <p:cNvPr id="6" name="Picture 2">
            <a:extLst>
              <a:ext uri="{FF2B5EF4-FFF2-40B4-BE49-F238E27FC236}">
                <a16:creationId xmlns:a16="http://schemas.microsoft.com/office/drawing/2014/main" id="{565696FD-95D8-49AD-8A27-B44E89E1D2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2391156"/>
            <a:ext cx="5458968" cy="296148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05AD41F1-2AC0-4D4C-9718-9561436577F0}"/>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25440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80">
                                          <p:stCondLst>
                                            <p:cond delay="0"/>
                                          </p:stCondLst>
                                        </p:cTn>
                                        <p:tgtEl>
                                          <p:spTgt spid="6"/>
                                        </p:tgtEl>
                                      </p:cBhvr>
                                    </p:animEffect>
                                    <p:anim calcmode="lin" valueType="num">
                                      <p:cBhvr>
                                        <p:cTn id="19"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4" dur="26">
                                          <p:stCondLst>
                                            <p:cond delay="650"/>
                                          </p:stCondLst>
                                        </p:cTn>
                                        <p:tgtEl>
                                          <p:spTgt spid="6"/>
                                        </p:tgtEl>
                                      </p:cBhvr>
                                      <p:to x="100000" y="60000"/>
                                    </p:animScale>
                                    <p:animScale>
                                      <p:cBhvr>
                                        <p:cTn id="25" dur="166" decel="50000">
                                          <p:stCondLst>
                                            <p:cond delay="676"/>
                                          </p:stCondLst>
                                        </p:cTn>
                                        <p:tgtEl>
                                          <p:spTgt spid="6"/>
                                        </p:tgtEl>
                                      </p:cBhvr>
                                      <p:to x="100000" y="100000"/>
                                    </p:animScale>
                                    <p:animScale>
                                      <p:cBhvr>
                                        <p:cTn id="26" dur="26">
                                          <p:stCondLst>
                                            <p:cond delay="1312"/>
                                          </p:stCondLst>
                                        </p:cTn>
                                        <p:tgtEl>
                                          <p:spTgt spid="6"/>
                                        </p:tgtEl>
                                      </p:cBhvr>
                                      <p:to x="100000" y="80000"/>
                                    </p:animScale>
                                    <p:animScale>
                                      <p:cBhvr>
                                        <p:cTn id="27" dur="166" decel="50000">
                                          <p:stCondLst>
                                            <p:cond delay="1338"/>
                                          </p:stCondLst>
                                        </p:cTn>
                                        <p:tgtEl>
                                          <p:spTgt spid="6"/>
                                        </p:tgtEl>
                                      </p:cBhvr>
                                      <p:to x="100000" y="100000"/>
                                    </p:animScale>
                                    <p:animScale>
                                      <p:cBhvr>
                                        <p:cTn id="28" dur="26">
                                          <p:stCondLst>
                                            <p:cond delay="1642"/>
                                          </p:stCondLst>
                                        </p:cTn>
                                        <p:tgtEl>
                                          <p:spTgt spid="6"/>
                                        </p:tgtEl>
                                      </p:cBhvr>
                                      <p:to x="100000" y="90000"/>
                                    </p:animScale>
                                    <p:animScale>
                                      <p:cBhvr>
                                        <p:cTn id="29" dur="166" decel="50000">
                                          <p:stCondLst>
                                            <p:cond delay="1668"/>
                                          </p:stCondLst>
                                        </p:cTn>
                                        <p:tgtEl>
                                          <p:spTgt spid="6"/>
                                        </p:tgtEl>
                                      </p:cBhvr>
                                      <p:to x="100000" y="100000"/>
                                    </p:animScale>
                                    <p:animScale>
                                      <p:cBhvr>
                                        <p:cTn id="30" dur="26">
                                          <p:stCondLst>
                                            <p:cond delay="1808"/>
                                          </p:stCondLst>
                                        </p:cTn>
                                        <p:tgtEl>
                                          <p:spTgt spid="6"/>
                                        </p:tgtEl>
                                      </p:cBhvr>
                                      <p:to x="100000" y="95000"/>
                                    </p:animScale>
                                    <p:animScale>
                                      <p:cBhvr>
                                        <p:cTn id="31"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737A930-DDC7-4361-A026-6061B8B76763}"/>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marL="285750" indent="-285750">
              <a:lnSpc>
                <a:spcPct val="90000"/>
              </a:lnSpc>
              <a:spcAft>
                <a:spcPts val="600"/>
              </a:spcAft>
              <a:buFont typeface="Arial"/>
              <a:buChar char="•"/>
            </a:pPr>
            <a:r>
              <a:rPr lang="en-US" dirty="0">
                <a:latin typeface="Time new roman"/>
              </a:rPr>
              <a:t>Highest log loss is obtained in grey wolf optimization model by using linear svc classifier with log loss of 12.5%</a:t>
            </a:r>
            <a:endParaRPr lang="en-US" dirty="0">
              <a:latin typeface="Time new roman"/>
              <a:cs typeface="Calibri" panose="020F0502020204030204"/>
            </a:endParaRPr>
          </a:p>
        </p:txBody>
      </p:sp>
      <p:pic>
        <p:nvPicPr>
          <p:cNvPr id="10" name="Picture 9">
            <a:extLst>
              <a:ext uri="{FF2B5EF4-FFF2-40B4-BE49-F238E27FC236}">
                <a16:creationId xmlns:a16="http://schemas.microsoft.com/office/drawing/2014/main" id="{99790EE7-6EF9-4338-9824-750C57404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435" y="363066"/>
            <a:ext cx="11227867" cy="4181144"/>
          </a:xfrm>
          <a:prstGeom prst="rect">
            <a:avLst/>
          </a:prstGeom>
        </p:spPr>
      </p:pic>
      <p:sp>
        <p:nvSpPr>
          <p:cNvPr id="4" name="Slide Number Placeholder 3">
            <a:extLst>
              <a:ext uri="{FF2B5EF4-FFF2-40B4-BE49-F238E27FC236}">
                <a16:creationId xmlns:a16="http://schemas.microsoft.com/office/drawing/2014/main" id="{6E1B8447-C703-4CA2-A7E3-2ECBE70C2C5C}"/>
              </a:ext>
            </a:extLst>
          </p:cNvPr>
          <p:cNvSpPr>
            <a:spLocks noGrp="1"/>
          </p:cNvSpPr>
          <p:nvPr>
            <p:ph type="sldNum" sz="quarter" idx="12"/>
          </p:nvPr>
        </p:nvSpPr>
        <p:spPr/>
        <p:txBody>
          <a:bodyPr/>
          <a:lstStyle/>
          <a:p>
            <a:fld id="{48F63A3B-78C7-47BE-AE5E-E10140E04643}" type="slidenum">
              <a:rPr lang="en-US" smtClean="0"/>
              <a:t>30</a:t>
            </a:fld>
            <a:endParaRPr lang="en-US" dirty="0"/>
          </a:p>
        </p:txBody>
      </p:sp>
    </p:spTree>
    <p:extLst>
      <p:ext uri="{BB962C8B-B14F-4D97-AF65-F5344CB8AC3E}">
        <p14:creationId xmlns:p14="http://schemas.microsoft.com/office/powerpoint/2010/main" val="35812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100000">
              <a:schemeClr val="bg2"/>
            </a:gs>
          </a:gsLst>
          <a:path path="circle">
            <a:fillToRect l="100000" t="100000"/>
          </a:path>
        </a:gra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558FF22-9C69-4A9B-AAD6-8E883249B727}"/>
              </a:ext>
            </a:extLst>
          </p:cNvPr>
          <p:cNvSpPr txBox="1"/>
          <p:nvPr/>
        </p:nvSpPr>
        <p:spPr>
          <a:xfrm>
            <a:off x="5162719" y="4883544"/>
            <a:ext cx="6586915" cy="1556907"/>
          </a:xfrm>
          <a:prstGeom prst="rect">
            <a:avLst/>
          </a:prstGeom>
        </p:spPr>
        <p:txBody>
          <a:bodyPr vert="horz" lIns="91440" tIns="45720" rIns="91440" bIns="45720" rtlCol="0" anchor="ctr">
            <a:normAutofit/>
          </a:bodyPr>
          <a:lstStyle/>
          <a:p>
            <a:pPr marL="285750" indent="-285750">
              <a:lnSpc>
                <a:spcPct val="90000"/>
              </a:lnSpc>
              <a:spcAft>
                <a:spcPts val="600"/>
              </a:spcAft>
              <a:buFont typeface="Arial"/>
              <a:buChar char="•"/>
            </a:pPr>
            <a:r>
              <a:rPr lang="en-US" dirty="0">
                <a:latin typeface="Time new roman"/>
              </a:rPr>
              <a:t>More time is taken by firefly model while using extra tree classifier with time of 30.8 seconds</a:t>
            </a:r>
          </a:p>
        </p:txBody>
      </p:sp>
      <p:pic>
        <p:nvPicPr>
          <p:cNvPr id="10" name="Picture 9">
            <a:extLst>
              <a:ext uri="{FF2B5EF4-FFF2-40B4-BE49-F238E27FC236}">
                <a16:creationId xmlns:a16="http://schemas.microsoft.com/office/drawing/2014/main" id="{EE00B73B-8375-4520-A833-8F84BD1A9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88" y="363067"/>
            <a:ext cx="11231745" cy="4198484"/>
          </a:xfrm>
          <a:prstGeom prst="rect">
            <a:avLst/>
          </a:prstGeom>
        </p:spPr>
      </p:pic>
      <p:sp>
        <p:nvSpPr>
          <p:cNvPr id="4" name="Slide Number Placeholder 3">
            <a:extLst>
              <a:ext uri="{FF2B5EF4-FFF2-40B4-BE49-F238E27FC236}">
                <a16:creationId xmlns:a16="http://schemas.microsoft.com/office/drawing/2014/main" id="{408C36E3-9373-4114-ABF6-C338A2F6B5E8}"/>
              </a:ext>
            </a:extLst>
          </p:cNvPr>
          <p:cNvSpPr>
            <a:spLocks noGrp="1"/>
          </p:cNvSpPr>
          <p:nvPr>
            <p:ph type="sldNum" sz="quarter" idx="12"/>
          </p:nvPr>
        </p:nvSpPr>
        <p:spPr/>
        <p:txBody>
          <a:bodyPr/>
          <a:lstStyle/>
          <a:p>
            <a:fld id="{48F63A3B-78C7-47BE-AE5E-E10140E04643}" type="slidenum">
              <a:rPr lang="en-US" smtClean="0"/>
              <a:t>31</a:t>
            </a:fld>
            <a:endParaRPr lang="en-US" dirty="0"/>
          </a:p>
        </p:txBody>
      </p:sp>
    </p:spTree>
    <p:extLst>
      <p:ext uri="{BB962C8B-B14F-4D97-AF65-F5344CB8AC3E}">
        <p14:creationId xmlns:p14="http://schemas.microsoft.com/office/powerpoint/2010/main" val="173131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DA5EC"/>
            </a:gs>
            <a:gs pos="74000">
              <a:schemeClr val="accent5">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68B9DE-7E99-444C-AEF2-B094B7CFC78D}"/>
              </a:ext>
            </a:extLst>
          </p:cNvPr>
          <p:cNvSpPr txBox="1"/>
          <p:nvPr/>
        </p:nvSpPr>
        <p:spPr>
          <a:xfrm>
            <a:off x="340290" y="1248428"/>
            <a:ext cx="1044670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1700" dirty="0">
                <a:latin typeface="Time new roman"/>
                <a:ea typeface="SimSun"/>
              </a:rPr>
              <a:t>Arkadip Ray, Avijit Kumar Chaudhuri “Smart healthcare disease diagnosis and patient management: Innovation, improvement and skill development” Machine Learning with Applications, Volume 3, March 2021.</a:t>
            </a:r>
            <a:endParaRPr lang="en-US" sz="1700" dirty="0">
              <a:latin typeface="Time new roman"/>
              <a:ea typeface="SimSun"/>
              <a:cs typeface="Calibri" panose="020F0502020204030204"/>
            </a:endParaRPr>
          </a:p>
          <a:p>
            <a:pPr marL="285750" indent="-285750" algn="just">
              <a:buFont typeface="Arial"/>
              <a:buChar char="•"/>
            </a:pPr>
            <a:r>
              <a:rPr lang="en-US" sz="1700" dirty="0">
                <a:latin typeface="Time new roman"/>
                <a:ea typeface="SimSun"/>
              </a:rPr>
              <a:t>Alehegn, Minyechil, Rahul Joshi, and Preeti Mulay, “Analysis and prediction of diabetes mellitus using machine learning algorithm”, International Journal of Pure and Applied Mathematics 118, July 2018. </a:t>
            </a:r>
            <a:endParaRPr lang="en-US" sz="1700" dirty="0">
              <a:latin typeface="Time new roman"/>
              <a:ea typeface="SimSun"/>
              <a:cs typeface="Calibri" panose="020F0502020204030204"/>
            </a:endParaRPr>
          </a:p>
          <a:p>
            <a:pPr marL="285750" indent="-285750" algn="just">
              <a:buFont typeface="Arial"/>
              <a:buChar char="•"/>
            </a:pPr>
            <a:r>
              <a:rPr lang="en-US" sz="1700" dirty="0">
                <a:latin typeface="Time new roman"/>
                <a:ea typeface="SimSun"/>
              </a:rPr>
              <a:t>Md. Maniruzzaman, Md. Jahanur Rahman, Benojir Ahammed and Md. Menhazul Abedin “Classification and prediction of diabetes disease using machine learning paradigm”, Health Information Science and Systems, January 2020. </a:t>
            </a:r>
            <a:endParaRPr lang="en-US" sz="1700" dirty="0">
              <a:latin typeface="Time new roman"/>
              <a:ea typeface="SimSun"/>
              <a:cs typeface="Calibri" panose="020F0502020204030204"/>
            </a:endParaRPr>
          </a:p>
          <a:p>
            <a:pPr marL="285750" indent="-285750" algn="just">
              <a:buFont typeface="Arial"/>
              <a:buChar char="•"/>
            </a:pPr>
            <a:r>
              <a:rPr lang="en-US" sz="1700" dirty="0">
                <a:latin typeface="Time new roman"/>
                <a:ea typeface="SimSun"/>
              </a:rPr>
              <a:t>Mercaldo Francesco, Vittoria Nardone, and Antonella Santone “Diabetes mellitus affected patients’ classification and diagnosis through machine learning techniques”, Procedia Computer Science, September 2017.</a:t>
            </a:r>
            <a:endParaRPr lang="en-US" sz="1700" dirty="0">
              <a:latin typeface="Time new roman"/>
              <a:ea typeface="SimSun"/>
              <a:cs typeface="Calibri"/>
            </a:endParaRPr>
          </a:p>
          <a:p>
            <a:pPr marL="285750" indent="-285750" algn="just">
              <a:buFont typeface="Arial"/>
              <a:buChar char="•"/>
            </a:pPr>
            <a:r>
              <a:rPr lang="en-US" sz="1700" dirty="0">
                <a:latin typeface="Time new roman"/>
                <a:ea typeface="SimSun"/>
              </a:rPr>
              <a:t>Kashif Naseer Qureshi, Sadia Din, Gwanggil Jeon, Francesco Piccialli “An Accurate and Dynamic Predictive Model for a Smart M-Health System Using Machine Learning”, Computers and Electrical Engineering, Volume 95, October 2021. </a:t>
            </a:r>
            <a:endParaRPr lang="en-US" sz="1700" dirty="0">
              <a:latin typeface="Time new roman"/>
              <a:ea typeface="SimSun"/>
              <a:cs typeface="Calibri"/>
            </a:endParaRPr>
          </a:p>
          <a:p>
            <a:pPr marL="285750" indent="-285750" algn="just">
              <a:buFont typeface="Arial"/>
              <a:buChar char="•"/>
            </a:pPr>
            <a:r>
              <a:rPr lang="en-US" sz="1700" dirty="0">
                <a:latin typeface="Time new roman"/>
                <a:ea typeface="SimSun"/>
              </a:rPr>
              <a:t>Deepti Sisodia, Dilip Singh Sisodia Prediction of Diabetes using Classification Algorithms”, Procedia Computer Science, International Conference on Computational Intelligence and Data Science (ICCIDS), May 2018.</a:t>
            </a:r>
            <a:endParaRPr lang="en-US" sz="1700" dirty="0">
              <a:latin typeface="Time new roman"/>
              <a:ea typeface="SimSun"/>
              <a:cs typeface="Calibri"/>
            </a:endParaRPr>
          </a:p>
          <a:p>
            <a:pPr marL="285750" indent="-285750" algn="just">
              <a:buFont typeface="Arial"/>
              <a:buChar char="•"/>
            </a:pPr>
            <a:r>
              <a:rPr lang="en-US" sz="1700" dirty="0">
                <a:latin typeface="Time new roman"/>
                <a:ea typeface="SimSun"/>
              </a:rPr>
              <a:t>S. R. Jino Ramson, K. Lova Raju, S. Vishnu and Theodoros Anagnostopoulos” Nature Inspired Optimization Techniques for Image Processing A Short Review”, Springer International Publishing AG, Intelligent Systems Reference Library, Volume 150, January 2019.</a:t>
            </a:r>
            <a:endParaRPr lang="en-US" sz="1700" dirty="0">
              <a:latin typeface="Time new roman"/>
              <a:ea typeface="SimSun"/>
              <a:cs typeface="Calibri"/>
            </a:endParaRPr>
          </a:p>
          <a:p>
            <a:pPr marL="285750" indent="-285750" algn="just">
              <a:buFont typeface="Arial"/>
              <a:buChar char="•"/>
            </a:pPr>
            <a:endParaRPr lang="en-IN" sz="1700" dirty="0">
              <a:latin typeface="Time new roman"/>
              <a:cs typeface="Calibri" panose="020F0502020204030204"/>
            </a:endParaRPr>
          </a:p>
        </p:txBody>
      </p:sp>
      <p:sp>
        <p:nvSpPr>
          <p:cNvPr id="3" name="TextBox 2">
            <a:extLst>
              <a:ext uri="{FF2B5EF4-FFF2-40B4-BE49-F238E27FC236}">
                <a16:creationId xmlns:a16="http://schemas.microsoft.com/office/drawing/2014/main" id="{101299E5-D580-4C2A-8557-BB21303E6C83}"/>
              </a:ext>
            </a:extLst>
          </p:cNvPr>
          <p:cNvSpPr txBox="1"/>
          <p:nvPr/>
        </p:nvSpPr>
        <p:spPr>
          <a:xfrm>
            <a:off x="277659" y="266331"/>
            <a:ext cx="36729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latin typeface="+mj-lt"/>
                <a:cs typeface="Calibri"/>
              </a:rPr>
              <a:t> REFERENCES</a:t>
            </a:r>
          </a:p>
        </p:txBody>
      </p:sp>
      <p:sp>
        <p:nvSpPr>
          <p:cNvPr id="6" name="Slide Number Placeholder 5">
            <a:extLst>
              <a:ext uri="{FF2B5EF4-FFF2-40B4-BE49-F238E27FC236}">
                <a16:creationId xmlns:a16="http://schemas.microsoft.com/office/drawing/2014/main" id="{38BB1FB8-4160-4DA9-B48F-B271690EA557}"/>
              </a:ext>
            </a:extLst>
          </p:cNvPr>
          <p:cNvSpPr>
            <a:spLocks noGrp="1"/>
          </p:cNvSpPr>
          <p:nvPr>
            <p:ph type="sldNum" sz="quarter" idx="12"/>
          </p:nvPr>
        </p:nvSpPr>
        <p:spPr/>
        <p:txBody>
          <a:bodyPr/>
          <a:lstStyle/>
          <a:p>
            <a:fld id="{48F63A3B-78C7-47BE-AE5E-E10140E04643}" type="slidenum">
              <a:rPr lang="en-US" smtClean="0"/>
              <a:t>32</a:t>
            </a:fld>
            <a:endParaRPr lang="en-US" dirty="0"/>
          </a:p>
        </p:txBody>
      </p:sp>
    </p:spTree>
    <p:extLst>
      <p:ext uri="{BB962C8B-B14F-4D97-AF65-F5344CB8AC3E}">
        <p14:creationId xmlns:p14="http://schemas.microsoft.com/office/powerpoint/2010/main" val="10907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C2E0D6-203C-40C7-AF1F-7DC44C7354DB}"/>
              </a:ext>
            </a:extLst>
          </p:cNvPr>
          <p:cNvSpPr txBox="1"/>
          <p:nvPr/>
        </p:nvSpPr>
        <p:spPr>
          <a:xfrm>
            <a:off x="2242409" y="895483"/>
            <a:ext cx="5786232" cy="301119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400" kern="1200" dirty="0">
                <a:solidFill>
                  <a:schemeClr val="bg1"/>
                </a:solidFill>
                <a:latin typeface="+mj-lt"/>
                <a:ea typeface="+mj-ea"/>
                <a:cs typeface="+mj-cs"/>
              </a:rPr>
              <a:t>THANK YOU</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Slide Number Placeholder 4">
            <a:extLst>
              <a:ext uri="{FF2B5EF4-FFF2-40B4-BE49-F238E27FC236}">
                <a16:creationId xmlns:a16="http://schemas.microsoft.com/office/drawing/2014/main" id="{71DFFB91-A725-4FC1-AA56-6F704F5B718D}"/>
              </a:ext>
            </a:extLst>
          </p:cNvPr>
          <p:cNvSpPr>
            <a:spLocks noGrp="1"/>
          </p:cNvSpPr>
          <p:nvPr>
            <p:ph type="sldNum" sz="quarter" idx="12"/>
          </p:nvPr>
        </p:nvSpPr>
        <p:spPr/>
        <p:txBody>
          <a:bodyPr/>
          <a:lstStyle/>
          <a:p>
            <a:fld id="{48F63A3B-78C7-47BE-AE5E-E10140E04643}" type="slidenum">
              <a:rPr lang="en-US" smtClean="0"/>
              <a:t>33</a:t>
            </a:fld>
            <a:endParaRPr lang="en-US" dirty="0"/>
          </a:p>
        </p:txBody>
      </p:sp>
    </p:spTree>
    <p:extLst>
      <p:ext uri="{BB962C8B-B14F-4D97-AF65-F5344CB8AC3E}">
        <p14:creationId xmlns:p14="http://schemas.microsoft.com/office/powerpoint/2010/main" val="149621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spd="-10000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09D14A45-76AB-4B59-A399-AE2D20033512}"/>
              </a:ext>
            </a:extLst>
          </p:cNvPr>
          <p:cNvPicPr>
            <a:picLocks noChangeAspect="1"/>
          </p:cNvPicPr>
          <p:nvPr/>
        </p:nvPicPr>
        <p:blipFill rotWithShape="1">
          <a:blip r:embed="rId2">
            <a:duotone>
              <a:schemeClr val="bg2">
                <a:shade val="45000"/>
                <a:satMod val="135000"/>
              </a:schemeClr>
              <a:prstClr val="white"/>
            </a:duotone>
          </a:blip>
          <a:srcRect t="1363" r="2016" b="16066"/>
          <a:stretch/>
        </p:blipFill>
        <p:spPr>
          <a:xfrm>
            <a:off x="20" y="10"/>
            <a:ext cx="12191980" cy="6857990"/>
          </a:xfrm>
          <a:prstGeom prst="rect">
            <a:avLst/>
          </a:prstGeom>
          <a:effectLst>
            <a:glow>
              <a:schemeClr val="accent1"/>
            </a:glow>
          </a:effectLst>
        </p:spPr>
      </p:pic>
      <p:sp>
        <p:nvSpPr>
          <p:cNvPr id="78" name="Rectangle 7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DED7D93D-ED3D-4093-A98F-AF833E0C77AF}"/>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cs typeface="Calibri"/>
            </a:endParaRPr>
          </a:p>
        </p:txBody>
      </p:sp>
      <p:graphicFrame>
        <p:nvGraphicFramePr>
          <p:cNvPr id="54" name="TextBox 1">
            <a:extLst>
              <a:ext uri="{FF2B5EF4-FFF2-40B4-BE49-F238E27FC236}">
                <a16:creationId xmlns:a16="http://schemas.microsoft.com/office/drawing/2014/main" id="{1149E6E6-293A-42FD-AEE4-96E9008C5D7A}"/>
              </a:ext>
            </a:extLst>
          </p:cNvPr>
          <p:cNvGraphicFramePr/>
          <p:nvPr>
            <p:extLst>
              <p:ext uri="{D42A27DB-BD31-4B8C-83A1-F6EECF244321}">
                <p14:modId xmlns:p14="http://schemas.microsoft.com/office/powerpoint/2010/main" val="2861386834"/>
              </p:ext>
            </p:extLst>
          </p:nvPr>
        </p:nvGraphicFramePr>
        <p:xfrm>
          <a:off x="305843" y="1209397"/>
          <a:ext cx="11767788" cy="4836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4A98AAEA-A6C0-4F5F-8B4A-8B9D5CF35660}"/>
              </a:ext>
            </a:extLst>
          </p:cNvPr>
          <p:cNvSpPr txBox="1"/>
          <p:nvPr/>
        </p:nvSpPr>
        <p:spPr>
          <a:xfrm>
            <a:off x="305844" y="328474"/>
            <a:ext cx="3542191" cy="707886"/>
          </a:xfrm>
          <a:prstGeom prst="rect">
            <a:avLst/>
          </a:prstGeom>
          <a:noFill/>
        </p:spPr>
        <p:txBody>
          <a:bodyPr wrap="square" rtlCol="0">
            <a:spAutoFit/>
          </a:bodyPr>
          <a:lstStyle/>
          <a:p>
            <a:r>
              <a:rPr lang="en-US" sz="4000" b="1" dirty="0">
                <a:latin typeface="+mj-lt"/>
              </a:rPr>
              <a:t>INTRODUCTION</a:t>
            </a:r>
            <a:endParaRPr lang="en-IN" sz="4000" b="1" dirty="0">
              <a:latin typeface="+mj-lt"/>
            </a:endParaRPr>
          </a:p>
        </p:txBody>
      </p:sp>
      <p:sp>
        <p:nvSpPr>
          <p:cNvPr id="5" name="Slide Number Placeholder 4">
            <a:extLst>
              <a:ext uri="{FF2B5EF4-FFF2-40B4-BE49-F238E27FC236}">
                <a16:creationId xmlns:a16="http://schemas.microsoft.com/office/drawing/2014/main" id="{CEC1AF92-B159-448F-A338-E08C22B3D49A}"/>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22641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heel(1)">
                                      <p:cBhvr>
                                        <p:cTn id="13"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4" grpId="0">
        <p:bldAsOne/>
      </p:bldGraphic>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56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14DB1C3-398E-4349-A70F-D46F6B979C5F}"/>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b="1" kern="1200" dirty="0">
                <a:solidFill>
                  <a:srgbClr val="FFFFFF"/>
                </a:solidFill>
                <a:latin typeface="+mj-lt"/>
                <a:ea typeface="+mj-ea"/>
                <a:cs typeface="+mj-cs"/>
              </a:rPr>
              <a:t>BLOCK DIAGRAM</a:t>
            </a:r>
          </a:p>
        </p:txBody>
      </p:sp>
      <p:pic>
        <p:nvPicPr>
          <p:cNvPr id="3" name="Picture 2">
            <a:extLst>
              <a:ext uri="{FF2B5EF4-FFF2-40B4-BE49-F238E27FC236}">
                <a16:creationId xmlns:a16="http://schemas.microsoft.com/office/drawing/2014/main" id="{40D58A7D-7BAC-4F51-A28B-FEA986AB4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461433"/>
            <a:ext cx="6780700" cy="3932805"/>
          </a:xfrm>
          <a:prstGeom prst="rect">
            <a:avLst/>
          </a:prstGeom>
        </p:spPr>
      </p:pic>
      <p:sp>
        <p:nvSpPr>
          <p:cNvPr id="7" name="Slide Number Placeholder 6">
            <a:extLst>
              <a:ext uri="{FF2B5EF4-FFF2-40B4-BE49-F238E27FC236}">
                <a16:creationId xmlns:a16="http://schemas.microsoft.com/office/drawing/2014/main" id="{63BF3DF0-08E2-46CA-89D7-17CF9E75E009}"/>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378349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13">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5"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extBox 4">
            <a:extLst>
              <a:ext uri="{FF2B5EF4-FFF2-40B4-BE49-F238E27FC236}">
                <a16:creationId xmlns:a16="http://schemas.microsoft.com/office/drawing/2014/main" id="{F091EBCA-67DB-4C55-B8A1-15D3C0BBA753}"/>
              </a:ext>
            </a:extLst>
          </p:cNvPr>
          <p:cNvSpPr txBox="1"/>
          <p:nvPr/>
        </p:nvSpPr>
        <p:spPr>
          <a:xfrm>
            <a:off x="786385" y="841248"/>
            <a:ext cx="5129600" cy="534009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solidFill>
                  <a:schemeClr val="bg1"/>
                </a:solidFill>
                <a:latin typeface="+mj-lt"/>
                <a:ea typeface="+mj-ea"/>
                <a:cs typeface="+mj-cs"/>
              </a:rPr>
              <a:t>METHODLOGY</a:t>
            </a:r>
            <a:endParaRPr lang="en-US" sz="4000" b="1" kern="1200" dirty="0">
              <a:solidFill>
                <a:schemeClr val="bg1"/>
              </a:solidFill>
              <a:latin typeface="+mj-lt"/>
              <a:ea typeface="+mj-ea"/>
              <a:cs typeface="Calibri Light"/>
            </a:endParaRPr>
          </a:p>
        </p:txBody>
      </p:sp>
      <p:sp>
        <p:nvSpPr>
          <p:cNvPr id="4" name="TextBox 3">
            <a:extLst>
              <a:ext uri="{FF2B5EF4-FFF2-40B4-BE49-F238E27FC236}">
                <a16:creationId xmlns:a16="http://schemas.microsoft.com/office/drawing/2014/main" id="{F7710B3C-E0EB-4A82-B45C-55C7790BAADF}"/>
              </a:ext>
            </a:extLst>
          </p:cNvPr>
          <p:cNvSpPr txBox="1"/>
          <p:nvPr/>
        </p:nvSpPr>
        <p:spPr>
          <a:xfrm>
            <a:off x="6848993" y="1648327"/>
            <a:ext cx="4484536" cy="534009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85750" algn="just">
              <a:lnSpc>
                <a:spcPct val="90000"/>
              </a:lnSpc>
              <a:spcAft>
                <a:spcPts val="600"/>
              </a:spcAft>
              <a:buFont typeface="Wingdings" panose="05000000000000000000" pitchFamily="2" charset="2"/>
              <a:buChar char="q"/>
            </a:pPr>
            <a:r>
              <a:rPr lang="en-US" sz="1500" dirty="0">
                <a:latin typeface="Time new roman"/>
              </a:rPr>
              <a:t>The machine learning model is used to detect whether the person is diabetic or non-diabetic.</a:t>
            </a: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r>
              <a:rPr lang="en-US" sz="1500" dirty="0">
                <a:latin typeface="Time new roman"/>
              </a:rPr>
              <a:t>Import relevant libraries to test and train our data set and required install some packages related to nature inspired algorithms.</a:t>
            </a: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r>
              <a:rPr lang="en-US" sz="1500" dirty="0">
                <a:latin typeface="Time new roman"/>
              </a:rPr>
              <a:t>Split the data as training data set and testing dataset  they should be in the ratio 80:20 respectively and perform the Model Selection.</a:t>
            </a: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r>
              <a:rPr lang="en-US" sz="1500" dirty="0">
                <a:latin typeface="Time new roman"/>
              </a:rPr>
              <a:t>Eight different classifiers namely Logistic Regression, K Nearest Neighbour, Decision Tree Classifier, Random Forest Classifier, Extra Tress Classifier, Gaussian NB, Support Vector Classification (SVC) and Linear SVC are considered.</a:t>
            </a: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r>
              <a:rPr lang="en-US" sz="1500" dirty="0">
                <a:latin typeface="Time new roman"/>
              </a:rPr>
              <a:t>The optimization techniques like random search cv, bat algorithm, hybrid bat, grey wolf optimization and firefly were implemented for different classifiers to enhance the classifiers performance</a:t>
            </a: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r>
              <a:rPr lang="en-US" sz="1500" dirty="0">
                <a:latin typeface="Time new roman"/>
              </a:rPr>
              <a:t>Different performance metrics like Accuracy Score, Precision Score, Recall Score, F1 Score, Log Loss and </a:t>
            </a:r>
            <a:r>
              <a:rPr lang="en-US" sz="1500" dirty="0" err="1">
                <a:latin typeface="Time new roman"/>
              </a:rPr>
              <a:t>roauc</a:t>
            </a:r>
            <a:r>
              <a:rPr lang="en-US" sz="1500" dirty="0">
                <a:latin typeface="Time new roman"/>
              </a:rPr>
              <a:t> are used for evaluating the model.</a:t>
            </a: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r>
              <a:rPr lang="en-US" sz="1500" dirty="0">
                <a:latin typeface="Time new roman"/>
              </a:rPr>
              <a:t>Based on different performance metrics values the classifier with highest value is considered as the best model.</a:t>
            </a: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endParaRPr lang="en-US" sz="1500" dirty="0">
              <a:latin typeface="Time new roman"/>
              <a:cs typeface="Calibri" panose="020F0502020204030204"/>
            </a:endParaRPr>
          </a:p>
          <a:p>
            <a:pPr marL="285750" indent="-285750" algn="just">
              <a:lnSpc>
                <a:spcPct val="90000"/>
              </a:lnSpc>
              <a:spcAft>
                <a:spcPts val="600"/>
              </a:spcAft>
              <a:buFont typeface="Wingdings" panose="05000000000000000000" pitchFamily="2" charset="2"/>
              <a:buChar char="q"/>
            </a:pPr>
            <a:endParaRPr lang="en-US" sz="1500" dirty="0">
              <a:latin typeface="Time new roman"/>
              <a:cs typeface="Calibri" panose="020F0502020204030204"/>
            </a:endParaRPr>
          </a:p>
        </p:txBody>
      </p:sp>
      <p:sp>
        <p:nvSpPr>
          <p:cNvPr id="6" name="Slide Number Placeholder 5">
            <a:extLst>
              <a:ext uri="{FF2B5EF4-FFF2-40B4-BE49-F238E27FC236}">
                <a16:creationId xmlns:a16="http://schemas.microsoft.com/office/drawing/2014/main" id="{18FEFCEA-42AB-447A-BE13-F5D36E38BDC5}"/>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95178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5BBE3"/>
            </a:gs>
            <a:gs pos="0">
              <a:schemeClr val="accent1">
                <a:lumMod val="0"/>
                <a:lumOff val="100000"/>
              </a:schemeClr>
            </a:gs>
            <a:gs pos="60000">
              <a:schemeClr val="accent1">
                <a:lumMod val="40000"/>
                <a:lumOff val="6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8DD862-97C7-47CF-BC77-FD996A0C225E}"/>
              </a:ext>
            </a:extLst>
          </p:cNvPr>
          <p:cNvSpPr txBox="1"/>
          <p:nvPr/>
        </p:nvSpPr>
        <p:spPr>
          <a:xfrm>
            <a:off x="135384" y="86102"/>
            <a:ext cx="6094520" cy="707886"/>
          </a:xfrm>
          <a:prstGeom prst="rect">
            <a:avLst/>
          </a:prstGeom>
          <a:noFill/>
        </p:spPr>
        <p:txBody>
          <a:bodyPr wrap="square">
            <a:spAutoFit/>
          </a:bodyPr>
          <a:lstStyle/>
          <a:p>
            <a:r>
              <a:rPr lang="en-US" sz="4000" b="1" dirty="0"/>
              <a:t>MODEL EVALUATION</a:t>
            </a:r>
            <a:endParaRPr lang="en-IN" sz="4000" b="1" dirty="0"/>
          </a:p>
        </p:txBody>
      </p:sp>
      <p:sp>
        <p:nvSpPr>
          <p:cNvPr id="5" name="TextBox 4">
            <a:extLst>
              <a:ext uri="{FF2B5EF4-FFF2-40B4-BE49-F238E27FC236}">
                <a16:creationId xmlns:a16="http://schemas.microsoft.com/office/drawing/2014/main" id="{818A99E1-924F-4C27-B107-F8FE09F676D0}"/>
              </a:ext>
            </a:extLst>
          </p:cNvPr>
          <p:cNvSpPr txBox="1"/>
          <p:nvPr/>
        </p:nvSpPr>
        <p:spPr>
          <a:xfrm>
            <a:off x="590365" y="1117242"/>
            <a:ext cx="8828842" cy="553998"/>
          </a:xfrm>
          <a:prstGeom prst="rect">
            <a:avLst/>
          </a:prstGeom>
          <a:noFill/>
        </p:spPr>
        <p:txBody>
          <a:bodyPr wrap="square">
            <a:spAutoFit/>
          </a:bodyPr>
          <a:lstStyle/>
          <a:p>
            <a:r>
              <a:rPr lang="en-US" sz="1500" dirty="0">
                <a:latin typeface="Time new roman"/>
              </a:rPr>
              <a:t>Here, we have chosen 6 evaluation techniques for 8 different classifiers for evaluating our model by using 8 different performance metrics.</a:t>
            </a:r>
            <a:endParaRPr lang="en-IN" sz="1500" dirty="0">
              <a:latin typeface="Time new roman"/>
            </a:endParaRPr>
          </a:p>
        </p:txBody>
      </p:sp>
      <p:graphicFrame>
        <p:nvGraphicFramePr>
          <p:cNvPr id="6" name="Table 6">
            <a:extLst>
              <a:ext uri="{FF2B5EF4-FFF2-40B4-BE49-F238E27FC236}">
                <a16:creationId xmlns:a16="http://schemas.microsoft.com/office/drawing/2014/main" id="{33A45173-2A3B-463B-AE98-8FB43F40F09E}"/>
              </a:ext>
            </a:extLst>
          </p:cNvPr>
          <p:cNvGraphicFramePr>
            <a:graphicFrameLocks noGrp="1"/>
          </p:cNvGraphicFramePr>
          <p:nvPr>
            <p:extLst>
              <p:ext uri="{D42A27DB-BD31-4B8C-83A1-F6EECF244321}">
                <p14:modId xmlns:p14="http://schemas.microsoft.com/office/powerpoint/2010/main" val="983063943"/>
              </p:ext>
            </p:extLst>
          </p:nvPr>
        </p:nvGraphicFramePr>
        <p:xfrm>
          <a:off x="2065886" y="1847088"/>
          <a:ext cx="8569563" cy="3550536"/>
        </p:xfrm>
        <a:graphic>
          <a:graphicData uri="http://schemas.openxmlformats.org/drawingml/2006/table">
            <a:tbl>
              <a:tblPr firstRow="1" bandRow="1">
                <a:tableStyleId>{5C22544A-7EE6-4342-B048-85BDC9FD1C3A}</a:tableStyleId>
              </a:tblPr>
              <a:tblGrid>
                <a:gridCol w="2856521">
                  <a:extLst>
                    <a:ext uri="{9D8B030D-6E8A-4147-A177-3AD203B41FA5}">
                      <a16:colId xmlns:a16="http://schemas.microsoft.com/office/drawing/2014/main" val="1606897442"/>
                    </a:ext>
                  </a:extLst>
                </a:gridCol>
                <a:gridCol w="2856521">
                  <a:extLst>
                    <a:ext uri="{9D8B030D-6E8A-4147-A177-3AD203B41FA5}">
                      <a16:colId xmlns:a16="http://schemas.microsoft.com/office/drawing/2014/main" val="1437190300"/>
                    </a:ext>
                  </a:extLst>
                </a:gridCol>
                <a:gridCol w="2856521">
                  <a:extLst>
                    <a:ext uri="{9D8B030D-6E8A-4147-A177-3AD203B41FA5}">
                      <a16:colId xmlns:a16="http://schemas.microsoft.com/office/drawing/2014/main" val="1154023828"/>
                    </a:ext>
                  </a:extLst>
                </a:gridCol>
              </a:tblGrid>
              <a:tr h="438540">
                <a:tc>
                  <a:txBody>
                    <a:bodyPr/>
                    <a:lstStyle/>
                    <a:p>
                      <a:pPr algn="ctr"/>
                      <a:r>
                        <a:rPr lang="en-US" dirty="0">
                          <a:solidFill>
                            <a:srgbClr val="FF0000"/>
                          </a:solidFill>
                        </a:rPr>
                        <a:t>EVALUATION TECHNIQUES</a:t>
                      </a:r>
                      <a:endParaRPr lang="en-IN" dirty="0">
                        <a:solidFill>
                          <a:srgbClr val="FF0000"/>
                        </a:solidFill>
                      </a:endParaRPr>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solidFill>
                            <a:srgbClr val="FF0000"/>
                          </a:solidFill>
                        </a:rPr>
                        <a:t>CLASSIFIERS</a:t>
                      </a:r>
                      <a:endParaRPr lang="en-IN" dirty="0">
                        <a:solidFill>
                          <a:srgbClr val="FF0000"/>
                        </a:solidFill>
                      </a:endParaRPr>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solidFill>
                            <a:srgbClr val="FF0000"/>
                          </a:solidFill>
                        </a:rPr>
                        <a:t>PERFORMANCE METRICS</a:t>
                      </a:r>
                      <a:endParaRPr lang="en-IN" dirty="0">
                        <a:solidFill>
                          <a:srgbClr val="FF0000"/>
                        </a:solidFill>
                      </a:endParaRPr>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548211499"/>
                  </a:ext>
                </a:extLst>
              </a:tr>
              <a:tr h="382557">
                <a:tc>
                  <a:txBody>
                    <a:bodyPr/>
                    <a:lstStyle/>
                    <a:p>
                      <a:pPr algn="ctr"/>
                      <a:r>
                        <a:rPr lang="en-US" dirty="0"/>
                        <a:t>Base Model</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dirty="0"/>
                        <a:t>Random Forest</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dirty="0"/>
                        <a:t>Accuracy</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3872399234"/>
                  </a:ext>
                </a:extLst>
              </a:tr>
              <a:tr h="382953">
                <a:tc>
                  <a:txBody>
                    <a:bodyPr/>
                    <a:lstStyle/>
                    <a:p>
                      <a:pPr algn="ctr"/>
                      <a:r>
                        <a:rPr lang="en-US" dirty="0"/>
                        <a:t>Randomized Search CV</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dirty="0"/>
                        <a:t>Extra Tree</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t>Precision</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3121453198"/>
                  </a:ext>
                </a:extLst>
              </a:tr>
              <a:tr h="373226">
                <a:tc>
                  <a:txBody>
                    <a:bodyPr/>
                    <a:lstStyle/>
                    <a:p>
                      <a:pPr algn="ctr"/>
                      <a:r>
                        <a:rPr lang="en-US" dirty="0"/>
                        <a:t>Bat Algorithm</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t>Logistic Regression</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t>Recall</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124418073"/>
                  </a:ext>
                </a:extLst>
              </a:tr>
              <a:tr h="443432">
                <a:tc>
                  <a:txBody>
                    <a:bodyPr/>
                    <a:lstStyle/>
                    <a:p>
                      <a:pPr algn="ctr"/>
                      <a:r>
                        <a:rPr lang="en-US" dirty="0"/>
                        <a:t>Hybrid Bat Algorithm</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t>KNN</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dirty="0"/>
                        <a:t>F1-Score</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41839705"/>
                  </a:ext>
                </a:extLst>
              </a:tr>
              <a:tr h="382953">
                <a:tc>
                  <a:txBody>
                    <a:bodyPr/>
                    <a:lstStyle/>
                    <a:p>
                      <a:pPr algn="ctr"/>
                      <a:r>
                        <a:rPr lang="en-US" dirty="0"/>
                        <a:t>Grey Wolf Optimization</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t>LinearSVC</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t>Rocauc</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834928271"/>
                  </a:ext>
                </a:extLst>
              </a:tr>
              <a:tr h="382953">
                <a:tc>
                  <a:txBody>
                    <a:bodyPr/>
                    <a:lstStyle/>
                    <a:p>
                      <a:pPr algn="ctr"/>
                      <a:r>
                        <a:rPr lang="en-US" dirty="0"/>
                        <a:t>Firefly Algorithm</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dirty="0"/>
                        <a:t>Gaussian NB</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t>Log Loss</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1060032482"/>
                  </a:ext>
                </a:extLst>
              </a:tr>
              <a:tr h="381365">
                <a:tc>
                  <a:txBody>
                    <a:bodyPr/>
                    <a:lstStyle/>
                    <a:p>
                      <a:pPr algn="ct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t>SVC</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a:t>Confusion Matrix</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2112568314"/>
                  </a:ext>
                </a:extLst>
              </a:tr>
              <a:tr h="382557">
                <a:tc>
                  <a:txBody>
                    <a:bodyPr/>
                    <a:lstStyle/>
                    <a:p>
                      <a:pPr algn="ct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dirty="0"/>
                        <a:t>Decision Tree</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tc>
                  <a:txBody>
                    <a:bodyPr/>
                    <a:lstStyle/>
                    <a:p>
                      <a:pPr algn="ctr"/>
                      <a:r>
                        <a:rPr lang="en-US" dirty="0"/>
                        <a:t>Time Taken (sec)</a:t>
                      </a:r>
                      <a:endParaRPr lang="en-IN" dirty="0"/>
                    </a:p>
                  </a:txBody>
                  <a:tcPr>
                    <a:gradFill flip="none" rotWithShape="1">
                      <a:gsLst>
                        <a:gs pos="0">
                          <a:schemeClr val="accent2">
                            <a:lumMod val="40000"/>
                            <a:lumOff val="60000"/>
                          </a:schemeClr>
                        </a:gs>
                        <a:gs pos="100000">
                          <a:schemeClr val="accent3">
                            <a:lumMod val="45000"/>
                            <a:lumOff val="55000"/>
                          </a:schemeClr>
                        </a:gs>
                        <a:gs pos="100000">
                          <a:schemeClr val="accent3">
                            <a:lumMod val="45000"/>
                            <a:lumOff val="55000"/>
                          </a:schemeClr>
                        </a:gs>
                        <a:gs pos="100000">
                          <a:schemeClr val="accent3">
                            <a:lumMod val="30000"/>
                            <a:lumOff val="70000"/>
                          </a:schemeClr>
                        </a:gs>
                      </a:gsLst>
                      <a:lin ang="5400000" scaled="1"/>
                      <a:tileRect/>
                    </a:gradFill>
                  </a:tcPr>
                </a:tc>
                <a:extLst>
                  <a:ext uri="{0D108BD9-81ED-4DB2-BD59-A6C34878D82A}">
                    <a16:rowId xmlns:a16="http://schemas.microsoft.com/office/drawing/2014/main" val="329167229"/>
                  </a:ext>
                </a:extLst>
              </a:tr>
            </a:tbl>
          </a:graphicData>
        </a:graphic>
      </p:graphicFrame>
      <p:sp>
        <p:nvSpPr>
          <p:cNvPr id="7" name="TextBox 6">
            <a:extLst>
              <a:ext uri="{FF2B5EF4-FFF2-40B4-BE49-F238E27FC236}">
                <a16:creationId xmlns:a16="http://schemas.microsoft.com/office/drawing/2014/main" id="{91D7AD76-190F-40D1-92CD-09B594A2A244}"/>
              </a:ext>
            </a:extLst>
          </p:cNvPr>
          <p:cNvSpPr txBox="1"/>
          <p:nvPr/>
        </p:nvSpPr>
        <p:spPr>
          <a:xfrm>
            <a:off x="590365" y="5740757"/>
            <a:ext cx="10196004" cy="784830"/>
          </a:xfrm>
          <a:prstGeom prst="rect">
            <a:avLst/>
          </a:prstGeom>
          <a:noFill/>
        </p:spPr>
        <p:txBody>
          <a:bodyPr wrap="square">
            <a:spAutoFit/>
          </a:bodyPr>
          <a:lstStyle/>
          <a:p>
            <a:pPr marL="285750" indent="-285750" algn="just">
              <a:buFont typeface="Arial" panose="020B0604020202020204" pitchFamily="34" charset="0"/>
              <a:buChar char="•"/>
            </a:pPr>
            <a:r>
              <a:rPr lang="en-US" sz="1500" dirty="0">
                <a:latin typeface="Time new roman"/>
              </a:rPr>
              <a:t>In the base model for evaluating different classifiers, the parameters were taken as default values.</a:t>
            </a:r>
          </a:p>
          <a:p>
            <a:pPr marL="285750" indent="-285750" algn="just">
              <a:buFont typeface="Arial" panose="020B0604020202020204" pitchFamily="34" charset="0"/>
              <a:buChar char="•"/>
            </a:pPr>
            <a:r>
              <a:rPr lang="en-US" sz="1500" dirty="0">
                <a:latin typeface="Time new roman"/>
              </a:rPr>
              <a:t>For randomized search cv and nature-inspired algorithms the default parameters have been changed to improve the performance of the classifier </a:t>
            </a:r>
            <a:endParaRPr lang="en-IN" sz="1500" dirty="0">
              <a:latin typeface="Time new roman"/>
            </a:endParaRPr>
          </a:p>
        </p:txBody>
      </p:sp>
      <p:sp>
        <p:nvSpPr>
          <p:cNvPr id="10" name="Slide Number Placeholder 9">
            <a:extLst>
              <a:ext uri="{FF2B5EF4-FFF2-40B4-BE49-F238E27FC236}">
                <a16:creationId xmlns:a16="http://schemas.microsoft.com/office/drawing/2014/main" id="{73F9593A-403A-4E92-8498-2215889A4BFF}"/>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149401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fltVal val="0"/>
                                          </p:val>
                                        </p:tav>
                                        <p:tav tm="100000">
                                          <p:val>
                                            <p:strVal val="#ppt_w"/>
                                          </p:val>
                                        </p:tav>
                                      </p:tavLst>
                                    </p:anim>
                                    <p:anim calcmode="lin" valueType="num">
                                      <p:cBhvr>
                                        <p:cTn id="19" dur="1000" fill="hold"/>
                                        <p:tgtEl>
                                          <p:spTgt spid="6"/>
                                        </p:tgtEl>
                                        <p:attrNameLst>
                                          <p:attrName>ppt_h</p:attrName>
                                        </p:attrNameLst>
                                      </p:cBhvr>
                                      <p:tavLst>
                                        <p:tav tm="0">
                                          <p:val>
                                            <p:fltVal val="0"/>
                                          </p:val>
                                        </p:tav>
                                        <p:tav tm="100000">
                                          <p:val>
                                            <p:strVal val="#ppt_h"/>
                                          </p:val>
                                        </p:tav>
                                      </p:tavLst>
                                    </p:anim>
                                    <p:anim calcmode="lin" valueType="num">
                                      <p:cBhvr>
                                        <p:cTn id="20" dur="1000" fill="hold"/>
                                        <p:tgtEl>
                                          <p:spTgt spid="6"/>
                                        </p:tgtEl>
                                        <p:attrNameLst>
                                          <p:attrName>style.rotation</p:attrName>
                                        </p:attrNameLst>
                                      </p:cBhvr>
                                      <p:tavLst>
                                        <p:tav tm="0">
                                          <p:val>
                                            <p:fltVal val="90"/>
                                          </p:val>
                                        </p:tav>
                                        <p:tav tm="100000">
                                          <p:val>
                                            <p:fltVal val="0"/>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38" descr="Water on leaf">
            <a:extLst>
              <a:ext uri="{FF2B5EF4-FFF2-40B4-BE49-F238E27FC236}">
                <a16:creationId xmlns:a16="http://schemas.microsoft.com/office/drawing/2014/main" id="{14D44A37-B94A-43F7-82E2-D163CE540EB0}"/>
              </a:ext>
            </a:extLst>
          </p:cNvPr>
          <p:cNvPicPr>
            <a:picLocks noChangeAspect="1"/>
          </p:cNvPicPr>
          <p:nvPr/>
        </p:nvPicPr>
        <p:blipFill rotWithShape="1">
          <a:blip r:embed="rId2"/>
          <a:srcRect l="17386" r="7894" b="4"/>
          <a:stretch/>
        </p:blipFill>
        <p:spPr>
          <a:xfrm>
            <a:off x="0"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a:effectLst>
            <a:outerShdw blurRad="50800" dist="2540000" dir="21540000" sx="200000" sy="200000" algn="ctr" rotWithShape="0">
              <a:schemeClr val="accent1">
                <a:alpha val="0"/>
              </a:schemeClr>
            </a:outerShdw>
          </a:effectLst>
        </p:spPr>
      </p:pic>
      <p:sp>
        <p:nvSpPr>
          <p:cNvPr id="3" name="TextBox 2">
            <a:extLst>
              <a:ext uri="{FF2B5EF4-FFF2-40B4-BE49-F238E27FC236}">
                <a16:creationId xmlns:a16="http://schemas.microsoft.com/office/drawing/2014/main" id="{6AD35EA0-2507-43D5-BE93-2D11FE839458}"/>
              </a:ext>
            </a:extLst>
          </p:cNvPr>
          <p:cNvSpPr txBox="1"/>
          <p:nvPr/>
        </p:nvSpPr>
        <p:spPr>
          <a:xfrm>
            <a:off x="6273640" y="827872"/>
            <a:ext cx="5918359" cy="1304623"/>
          </a:xfrm>
          <a:prstGeom prst="ellipse">
            <a:avLst/>
          </a:prstGeom>
        </p:spPr>
        <p:txBody>
          <a:bodyPr vert="horz" lIns="91440" tIns="45720" rIns="91440" bIns="45720" rtlCol="0" anchor="ctr">
            <a:noAutofit/>
          </a:bodyPr>
          <a:lstStyle/>
          <a:p>
            <a:pPr algn="ctr">
              <a:lnSpc>
                <a:spcPct val="90000"/>
              </a:lnSpc>
              <a:spcBef>
                <a:spcPct val="0"/>
              </a:spcBef>
              <a:spcAft>
                <a:spcPts val="600"/>
              </a:spcAft>
            </a:pPr>
            <a:r>
              <a:rPr lang="en-US" sz="4000" b="1" dirty="0">
                <a:latin typeface="+mj-lt"/>
                <a:ea typeface="+mj-ea"/>
                <a:cs typeface="+mj-cs"/>
              </a:rPr>
              <a:t>NATURE INSPIRIED ALGORITHM</a:t>
            </a:r>
          </a:p>
        </p:txBody>
      </p:sp>
      <p:sp>
        <p:nvSpPr>
          <p:cNvPr id="5" name="TextBox 4">
            <a:extLst>
              <a:ext uri="{FF2B5EF4-FFF2-40B4-BE49-F238E27FC236}">
                <a16:creationId xmlns:a16="http://schemas.microsoft.com/office/drawing/2014/main" id="{3B695F13-FFE3-4A4B-BB2C-94807A026B1C}"/>
              </a:ext>
            </a:extLst>
          </p:cNvPr>
          <p:cNvSpPr txBox="1"/>
          <p:nvPr/>
        </p:nvSpPr>
        <p:spPr>
          <a:xfrm>
            <a:off x="6892119" y="2630161"/>
            <a:ext cx="4589491" cy="3332489"/>
          </a:xfrm>
          <a:prstGeom prst="rect">
            <a:avLst/>
          </a:prstGeom>
        </p:spPr>
        <p:txBody>
          <a:bodyPr vert="horz" lIns="91440" tIns="45720" rIns="91440" bIns="45720" rtlCol="0" anchor="t">
            <a:normAutofit/>
          </a:bodyPr>
          <a:lstStyle/>
          <a:p>
            <a:pPr marL="342900" indent="-285750">
              <a:lnSpc>
                <a:spcPct val="90000"/>
              </a:lnSpc>
              <a:spcAft>
                <a:spcPts val="600"/>
              </a:spcAft>
              <a:buFont typeface="Wingdings" panose="05000000000000000000" pitchFamily="2" charset="2"/>
              <a:buChar char="q"/>
            </a:pPr>
            <a:r>
              <a:rPr lang="en-US" sz="1500" dirty="0">
                <a:latin typeface="Times"/>
                <a:cs typeface="Times"/>
              </a:rPr>
              <a:t>Nature inspired algorithms are a bunch of  novel problem-solving methodologies and approaches got from natural processes.</a:t>
            </a:r>
          </a:p>
          <a:p>
            <a:pPr marL="342900" indent="-285750">
              <a:lnSpc>
                <a:spcPct val="90000"/>
              </a:lnSpc>
              <a:spcAft>
                <a:spcPts val="600"/>
              </a:spcAft>
              <a:buFont typeface="Wingdings" panose="05000000000000000000" pitchFamily="2" charset="2"/>
              <a:buChar char="q"/>
            </a:pPr>
            <a:r>
              <a:rPr lang="en-US" sz="1500" dirty="0">
                <a:latin typeface="Times"/>
                <a:cs typeface="Times"/>
              </a:rPr>
              <a:t> Nature Inspired algorithms are profoundly efficient in discovering improved answers for multi-dimensional and multi-modular issues. </a:t>
            </a:r>
          </a:p>
          <a:p>
            <a:pPr marL="342900" indent="-285750">
              <a:lnSpc>
                <a:spcPct val="90000"/>
              </a:lnSpc>
              <a:spcAft>
                <a:spcPts val="600"/>
              </a:spcAft>
              <a:buFont typeface="Wingdings" panose="05000000000000000000" pitchFamily="2" charset="2"/>
              <a:buChar char="q"/>
            </a:pPr>
            <a:r>
              <a:rPr lang="en-US" sz="1500" dirty="0">
                <a:latin typeface="Times"/>
                <a:cs typeface="Times"/>
              </a:rPr>
              <a:t>The </a:t>
            </a:r>
            <a:r>
              <a:rPr lang="en-US" sz="1500" dirty="0">
                <a:latin typeface="Time new roman"/>
                <a:cs typeface="Times"/>
              </a:rPr>
              <a:t>traditional</a:t>
            </a:r>
            <a:r>
              <a:rPr lang="en-US" sz="1500" dirty="0">
                <a:latin typeface="Times"/>
                <a:cs typeface="Times"/>
              </a:rPr>
              <a:t> improvement approach in math tracking down the principal the first order derivative of the objective function and equating it to zero to get the critical points. These basic focuses then give the greatest or least worth according to the objective function.</a:t>
            </a:r>
          </a:p>
          <a:p>
            <a:pPr marL="114300" indent="-285750">
              <a:lnSpc>
                <a:spcPct val="90000"/>
              </a:lnSpc>
              <a:spcAft>
                <a:spcPts val="600"/>
              </a:spcAft>
              <a:buFont typeface="Wingdings" panose="05000000000000000000" pitchFamily="2" charset="2"/>
              <a:buChar char="q"/>
            </a:pPr>
            <a:endParaRPr lang="en-US" sz="1500" dirty="0">
              <a:latin typeface="Times"/>
              <a:cs typeface="Times"/>
            </a:endParaRPr>
          </a:p>
          <a:p>
            <a:pPr marL="57150" indent="-285750">
              <a:lnSpc>
                <a:spcPct val="90000"/>
              </a:lnSpc>
              <a:spcAft>
                <a:spcPts val="600"/>
              </a:spcAft>
              <a:buFont typeface="Wingdings" panose="05000000000000000000" pitchFamily="2" charset="2"/>
              <a:buChar char="q"/>
            </a:pPr>
            <a:endParaRPr lang="en-US" sz="1500" dirty="0">
              <a:latin typeface="Times"/>
              <a:cs typeface="Times"/>
            </a:endParaRPr>
          </a:p>
          <a:p>
            <a:pPr marL="57150" indent="-285750">
              <a:lnSpc>
                <a:spcPct val="90000"/>
              </a:lnSpc>
              <a:spcAft>
                <a:spcPts val="600"/>
              </a:spcAft>
              <a:buFont typeface="Wingdings" panose="05000000000000000000" pitchFamily="2" charset="2"/>
              <a:buChar char="q"/>
            </a:pPr>
            <a:endParaRPr lang="en-US" sz="1500" dirty="0">
              <a:latin typeface="Times"/>
              <a:cs typeface="Times"/>
            </a:endParaRPr>
          </a:p>
        </p:txBody>
      </p:sp>
      <p:sp>
        <p:nvSpPr>
          <p:cNvPr id="7" name="TextBox 6">
            <a:extLst>
              <a:ext uri="{FF2B5EF4-FFF2-40B4-BE49-F238E27FC236}">
                <a16:creationId xmlns:a16="http://schemas.microsoft.com/office/drawing/2014/main" id="{91C6AD17-AF1A-4805-9C91-237865345066}"/>
              </a:ext>
            </a:extLst>
          </p:cNvPr>
          <p:cNvSpPr txBox="1"/>
          <p:nvPr/>
        </p:nvSpPr>
        <p:spPr>
          <a:xfrm>
            <a:off x="8483600" y="1165225"/>
            <a:ext cx="2870200" cy="4524375"/>
          </a:xfrm>
          <a:prstGeom prst="rect">
            <a:avLst/>
          </a:prstGeom>
          <a:noFill/>
        </p:spPr>
        <p:txBody>
          <a:bodyPr wrap="square" lIns="91440" tIns="45720" rIns="91440" bIns="45720" anchor="t">
            <a:normAutofit/>
          </a:bodyPr>
          <a:lstStyle/>
          <a:p>
            <a:pPr marL="285750" indent="-285750" algn="just">
              <a:lnSpc>
                <a:spcPct val="140000"/>
              </a:lnSpc>
              <a:spcAft>
                <a:spcPts val="600"/>
              </a:spcAft>
              <a:buFont typeface="Arial" panose="020B0604020202020204" pitchFamily="34" charset="0"/>
              <a:buChar char="•"/>
            </a:pPr>
            <a:endParaRPr lang="en-US" sz="1300" dirty="0">
              <a:latin typeface="Times New Roman"/>
              <a:ea typeface="SimSun"/>
              <a:cs typeface="Times New Roman"/>
            </a:endParaRPr>
          </a:p>
        </p:txBody>
      </p:sp>
      <p:sp>
        <p:nvSpPr>
          <p:cNvPr id="6" name="Slide Number Placeholder 5">
            <a:extLst>
              <a:ext uri="{FF2B5EF4-FFF2-40B4-BE49-F238E27FC236}">
                <a16:creationId xmlns:a16="http://schemas.microsoft.com/office/drawing/2014/main" id="{A751CB2B-92B6-4A55-858A-B9A2C55E0828}"/>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179242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9">
            <a:extLst>
              <a:ext uri="{FF2B5EF4-FFF2-40B4-BE49-F238E27FC236}">
                <a16:creationId xmlns:a16="http://schemas.microsoft.com/office/drawing/2014/main" id="{7C2DFB6E-4BF8-472C-BA47-3B0196166E5D}"/>
              </a:ext>
            </a:extLst>
          </p:cNvPr>
          <p:cNvPicPr>
            <a:picLocks noChangeAspect="1"/>
          </p:cNvPicPr>
          <p:nvPr/>
        </p:nvPicPr>
        <p:blipFill rotWithShape="1">
          <a:blip r:embed="rId2"/>
          <a:srcRect t="15728" r="-2" b="-2"/>
          <a:stretch/>
        </p:blipFill>
        <p:spPr>
          <a:xfrm>
            <a:off x="0" y="-62143"/>
            <a:ext cx="12582526" cy="6857990"/>
          </a:xfrm>
          <a:prstGeom prst="rect">
            <a:avLst/>
          </a:prstGeom>
        </p:spPr>
      </p:pic>
      <p:sp>
        <p:nvSpPr>
          <p:cNvPr id="41"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44BF079-FDF4-4485-BBA5-D4B48E3FAE02}"/>
              </a:ext>
            </a:extLst>
          </p:cNvPr>
          <p:cNvSpPr txBox="1"/>
          <p:nvPr/>
        </p:nvSpPr>
        <p:spPr>
          <a:xfrm>
            <a:off x="327349" y="238923"/>
            <a:ext cx="6891186" cy="113573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000" b="1" dirty="0">
                <a:latin typeface="+mj-lt"/>
                <a:ea typeface="+mj-ea"/>
                <a:cs typeface="+mj-cs"/>
              </a:rPr>
              <a:t>a. Bat Algorithm</a:t>
            </a:r>
          </a:p>
        </p:txBody>
      </p:sp>
      <p:grpSp>
        <p:nvGrpSpPr>
          <p:cNvPr id="42" name="Group 15">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43"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C13F4E-D81E-43FB-8148-3D8256C4C043}"/>
              </a:ext>
            </a:extLst>
          </p:cNvPr>
          <p:cNvSpPr txBox="1"/>
          <p:nvPr/>
        </p:nvSpPr>
        <p:spPr>
          <a:xfrm>
            <a:off x="914399" y="3242153"/>
            <a:ext cx="8317281"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500" i="1" dirty="0">
              <a:latin typeface="Times"/>
              <a:ea typeface="SimSun"/>
              <a:cs typeface="Times"/>
            </a:endParaRPr>
          </a:p>
        </p:txBody>
      </p:sp>
      <p:graphicFrame>
        <p:nvGraphicFramePr>
          <p:cNvPr id="47" name="TextBox 1">
            <a:extLst>
              <a:ext uri="{FF2B5EF4-FFF2-40B4-BE49-F238E27FC236}">
                <a16:creationId xmlns:a16="http://schemas.microsoft.com/office/drawing/2014/main" id="{1E7C5E13-F3A7-4887-A470-ED45F82920E6}"/>
              </a:ext>
            </a:extLst>
          </p:cNvPr>
          <p:cNvGraphicFramePr/>
          <p:nvPr>
            <p:extLst>
              <p:ext uri="{D42A27DB-BD31-4B8C-83A1-F6EECF244321}">
                <p14:modId xmlns:p14="http://schemas.microsoft.com/office/powerpoint/2010/main" val="3912182356"/>
              </p:ext>
            </p:extLst>
          </p:nvPr>
        </p:nvGraphicFramePr>
        <p:xfrm>
          <a:off x="643467" y="1782981"/>
          <a:ext cx="6891187" cy="4393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224EA5-4000-472D-B6CE-D7731F9E79E7}"/>
                  </a:ext>
                </a:extLst>
              </p:cNvPr>
              <p:cNvSpPr txBox="1"/>
              <p:nvPr/>
            </p:nvSpPr>
            <p:spPr>
              <a:xfrm>
                <a:off x="8400805" y="519747"/>
                <a:ext cx="3637003" cy="6663106"/>
              </a:xfrm>
              <a:prstGeom prst="rect">
                <a:avLst/>
              </a:prstGeom>
              <a:noFill/>
            </p:spPr>
            <p:txBody>
              <a:bodyPr wrap="square">
                <a:spAutoFit/>
              </a:bodyPr>
              <a:lstStyle/>
              <a:p>
                <a:pPr algn="just">
                  <a:lnSpc>
                    <a:spcPct val="150000"/>
                  </a:lnSpc>
                </a:pPr>
                <a:r>
                  <a:rPr lang="en-US" sz="1300" b="1" i="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Algorithm – Bat Algorithm</a:t>
                </a:r>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The fitness function needs to be defined here.</a:t>
                </a:r>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The bat population is generated randomly.</a:t>
                </a:r>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14:m>
                  <m:oMath xmlns:m="http://schemas.openxmlformats.org/officeDocument/2006/math">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𝑭</m:t>
                    </m:r>
                    <m:r>
                      <a:rPr lang="en-US" sz="1300" b="1" i="1" baseline="-25000"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𝒊</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𝑨</m:t>
                    </m:r>
                  </m:oMath>
                </a14:m>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 must be initialized.</a:t>
                </a:r>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The iterations need to be continued up to </a:t>
                </a:r>
                <a14:m>
                  <m:oMath xmlns:m="http://schemas.openxmlformats.org/officeDocument/2006/math">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𝒕</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&lt;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𝟑𝟎</m:t>
                    </m:r>
                  </m:oMath>
                </a14:m>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New solution has to be generated by using </a:t>
                </a:r>
                <a14:m>
                  <m:oMath xmlns:m="http://schemas.openxmlformats.org/officeDocument/2006/math">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𝑬𝒒</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𝟐</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𝒂𝒏𝒅</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𝑬𝒒</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𝟑</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if </a:t>
                </a:r>
                <a14:m>
                  <m:oMath xmlns:m="http://schemas.openxmlformats.org/officeDocument/2006/math">
                    <m:d>
                      <m:dPr>
                        <m:ctrlPr>
                          <a:rPr lang="en-US" sz="1300" b="1" i="1">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ctrlPr>
                      </m:dPr>
                      <m:e>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𝒓𝒂𝒏𝒅</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&gt;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𝒓𝒊</m:t>
                        </m:r>
                      </m:e>
                    </m:d>
                  </m:oMath>
                </a14:m>
                <a:endPar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Local solution needs to be selected around the best solution using </a:t>
                </a:r>
                <a14:m>
                  <m:oMath xmlns:m="http://schemas.openxmlformats.org/officeDocument/2006/math">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𝑬𝒒</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𝟒</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End if</a:t>
                </a:r>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if </a:t>
                </a:r>
                <a14:m>
                  <m:oMath xmlns:m="http://schemas.openxmlformats.org/officeDocument/2006/math">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𝒓𝒂𝒏𝒅</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𝟎</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𝟏</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&lt;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𝑨𝒊</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𝒂𝒏𝒅</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𝒇</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𝒙𝒊</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&lt;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𝒇</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𝒙</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The new solution needs to be stored.</a:t>
                </a:r>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14:m>
                  <m:oMath xmlns:m="http://schemas.openxmlformats.org/officeDocument/2006/math">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𝒓</m:t>
                    </m:r>
                  </m:oMath>
                </a14:m>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 and </a:t>
                </a:r>
                <a14:m>
                  <m:oMath xmlns:m="http://schemas.openxmlformats.org/officeDocument/2006/math">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𝑨</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oMath>
                </a14:m>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are updating using </a:t>
                </a:r>
                <a14:m>
                  <m:oMath xmlns:m="http://schemas.openxmlformats.org/officeDocument/2006/math">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𝑬𝒒</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𝟓</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𝒂𝒏𝒅</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𝑬𝒒</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 (</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𝟔</m:t>
                    </m:r>
                    <m:r>
                      <a:rPr lang="en-US" sz="1300" b="1" i="1" smtClean="0">
                        <a:solidFill>
                          <a:schemeClr val="bg1"/>
                        </a:solidFill>
                        <a:effectLst>
                          <a:outerShdw blurRad="38100" dist="38100" dir="2700000" algn="tl">
                            <a:srgbClr val="000000">
                              <a:alpha val="43137"/>
                            </a:srgbClr>
                          </a:outerShdw>
                        </a:effectLst>
                        <a:latin typeface="Cambria Math" panose="02040503050406030204" pitchFamily="18" charset="0"/>
                        <a:ea typeface="SimSun" panose="02010600030101010101" pitchFamily="2" charset="-122"/>
                      </a:rPr>
                      <m:t>)</m:t>
                    </m:r>
                  </m:oMath>
                </a14:m>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end if</a:t>
                </a:r>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r>
                  <a:rPr lang="en-US"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rPr>
                  <a:t>The bats must rank and the current best solution is obtained.</a:t>
                </a:r>
              </a:p>
              <a:p>
                <a:pPr marL="342900" lvl="0" indent="-342900" algn="just">
                  <a:lnSpc>
                    <a:spcPct val="150000"/>
                  </a:lnSpc>
                  <a:buFont typeface="Arial" panose="020B0604020202020204" pitchFamily="34" charset="0"/>
                  <a:buChar char="•"/>
                </a:pPr>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a:p>
                <a:pPr marL="342900" lvl="0" indent="-342900" algn="just">
                  <a:lnSpc>
                    <a:spcPct val="150000"/>
                  </a:lnSpc>
                  <a:buFont typeface="Arial" panose="020B0604020202020204" pitchFamily="34" charset="0"/>
                  <a:buChar char="•"/>
                </a:pPr>
                <a:endParaRPr lang="en-IN" sz="1300" b="1" dirty="0">
                  <a:solidFill>
                    <a:schemeClr val="bg1"/>
                  </a:solidFill>
                  <a:effectLst>
                    <a:outerShdw blurRad="38100" dist="38100" dir="2700000" algn="tl">
                      <a:srgbClr val="000000">
                        <a:alpha val="43137"/>
                      </a:srgbClr>
                    </a:outerShdw>
                  </a:effectLst>
                  <a:latin typeface="Time new roman"/>
                  <a:ea typeface="SimSun" panose="02010600030101010101" pitchFamily="2" charset="-122"/>
                </a:endParaRPr>
              </a:p>
            </p:txBody>
          </p:sp>
        </mc:Choice>
        <mc:Fallback xmlns="">
          <p:sp>
            <p:nvSpPr>
              <p:cNvPr id="13" name="TextBox 12">
                <a:extLst>
                  <a:ext uri="{FF2B5EF4-FFF2-40B4-BE49-F238E27FC236}">
                    <a16:creationId xmlns:a16="http://schemas.microsoft.com/office/drawing/2014/main" id="{EA224EA5-4000-472D-B6CE-D7731F9E79E7}"/>
                  </a:ext>
                </a:extLst>
              </p:cNvPr>
              <p:cNvSpPr txBox="1">
                <a:spLocks noRot="1" noChangeAspect="1" noMove="1" noResize="1" noEditPoints="1" noAdjustHandles="1" noChangeArrowheads="1" noChangeShapeType="1" noTextEdit="1"/>
              </p:cNvSpPr>
              <p:nvPr/>
            </p:nvSpPr>
            <p:spPr>
              <a:xfrm>
                <a:off x="8400805" y="519747"/>
                <a:ext cx="3637003" cy="6663106"/>
              </a:xfrm>
              <a:prstGeom prst="rect">
                <a:avLst/>
              </a:prstGeom>
              <a:blipFill>
                <a:blip r:embed="rId8"/>
                <a:stretch>
                  <a:fillRect l="-335" r="-670"/>
                </a:stretch>
              </a:blipFill>
            </p:spPr>
            <p:txBody>
              <a:bodyPr/>
              <a:lstStyle/>
              <a:p>
                <a:r>
                  <a:rPr lang="en-IN">
                    <a:noFill/>
                  </a:rPr>
                  <a:t> </a:t>
                </a:r>
              </a:p>
            </p:txBody>
          </p:sp>
        </mc:Fallback>
      </mc:AlternateContent>
      <p:sp>
        <p:nvSpPr>
          <p:cNvPr id="5" name="Slide Number Placeholder 4">
            <a:extLst>
              <a:ext uri="{FF2B5EF4-FFF2-40B4-BE49-F238E27FC236}">
                <a16:creationId xmlns:a16="http://schemas.microsoft.com/office/drawing/2014/main" id="{53273B51-6EBF-4870-BB35-D984F7734099}"/>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397590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heel(1)">
                                      <p:cBhvr>
                                        <p:cTn id="13" dur="200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80">
                                          <p:stCondLst>
                                            <p:cond delay="0"/>
                                          </p:stCondLst>
                                        </p:cTn>
                                        <p:tgtEl>
                                          <p:spTgt spid="13"/>
                                        </p:tgtEl>
                                      </p:cBhvr>
                                    </p:animEffect>
                                    <p:anim calcmode="lin" valueType="num">
                                      <p:cBhvr>
                                        <p:cTn id="1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4" dur="26">
                                          <p:stCondLst>
                                            <p:cond delay="650"/>
                                          </p:stCondLst>
                                        </p:cTn>
                                        <p:tgtEl>
                                          <p:spTgt spid="13"/>
                                        </p:tgtEl>
                                      </p:cBhvr>
                                      <p:to x="100000" y="60000"/>
                                    </p:animScale>
                                    <p:animScale>
                                      <p:cBhvr>
                                        <p:cTn id="25" dur="166" decel="50000">
                                          <p:stCondLst>
                                            <p:cond delay="676"/>
                                          </p:stCondLst>
                                        </p:cTn>
                                        <p:tgtEl>
                                          <p:spTgt spid="13"/>
                                        </p:tgtEl>
                                      </p:cBhvr>
                                      <p:to x="100000" y="100000"/>
                                    </p:animScale>
                                    <p:animScale>
                                      <p:cBhvr>
                                        <p:cTn id="26" dur="26">
                                          <p:stCondLst>
                                            <p:cond delay="1312"/>
                                          </p:stCondLst>
                                        </p:cTn>
                                        <p:tgtEl>
                                          <p:spTgt spid="13"/>
                                        </p:tgtEl>
                                      </p:cBhvr>
                                      <p:to x="100000" y="80000"/>
                                    </p:animScale>
                                    <p:animScale>
                                      <p:cBhvr>
                                        <p:cTn id="27" dur="166" decel="50000">
                                          <p:stCondLst>
                                            <p:cond delay="1338"/>
                                          </p:stCondLst>
                                        </p:cTn>
                                        <p:tgtEl>
                                          <p:spTgt spid="13"/>
                                        </p:tgtEl>
                                      </p:cBhvr>
                                      <p:to x="100000" y="100000"/>
                                    </p:animScale>
                                    <p:animScale>
                                      <p:cBhvr>
                                        <p:cTn id="28" dur="26">
                                          <p:stCondLst>
                                            <p:cond delay="1642"/>
                                          </p:stCondLst>
                                        </p:cTn>
                                        <p:tgtEl>
                                          <p:spTgt spid="13"/>
                                        </p:tgtEl>
                                      </p:cBhvr>
                                      <p:to x="100000" y="90000"/>
                                    </p:animScale>
                                    <p:animScale>
                                      <p:cBhvr>
                                        <p:cTn id="29" dur="166" decel="50000">
                                          <p:stCondLst>
                                            <p:cond delay="1668"/>
                                          </p:stCondLst>
                                        </p:cTn>
                                        <p:tgtEl>
                                          <p:spTgt spid="13"/>
                                        </p:tgtEl>
                                      </p:cBhvr>
                                      <p:to x="100000" y="100000"/>
                                    </p:animScale>
                                    <p:animScale>
                                      <p:cBhvr>
                                        <p:cTn id="30" dur="26">
                                          <p:stCondLst>
                                            <p:cond delay="1808"/>
                                          </p:stCondLst>
                                        </p:cTn>
                                        <p:tgtEl>
                                          <p:spTgt spid="13"/>
                                        </p:tgtEl>
                                      </p:cBhvr>
                                      <p:to x="100000" y="95000"/>
                                    </p:animScale>
                                    <p:animScale>
                                      <p:cBhvr>
                                        <p:cTn id="31"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47" grpId="0">
        <p:bldAsOne/>
      </p:bldGraphic>
      <p:bldP spid="1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TotalTime>
  <Words>2889</Words>
  <Application>Microsoft Office PowerPoint</Application>
  <PresentationFormat>Widescreen</PresentationFormat>
  <Paragraphs>265</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Calibri Light</vt:lpstr>
      <vt:lpstr>Cambria Math</vt:lpstr>
      <vt:lpstr>Time new roman</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Rupesh Sure</dc:creator>
  <cp:lastModifiedBy>Rupesh Sure</cp:lastModifiedBy>
  <cp:revision>389</cp:revision>
  <dcterms:created xsi:type="dcterms:W3CDTF">2021-11-22T15:33:16Z</dcterms:created>
  <dcterms:modified xsi:type="dcterms:W3CDTF">2022-06-21T07:24:37Z</dcterms:modified>
</cp:coreProperties>
</file>